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5"/>
  </p:notesMasterIdLst>
  <p:handoutMasterIdLst>
    <p:handoutMasterId r:id="rId36"/>
  </p:handoutMasterIdLst>
  <p:sldIdLst>
    <p:sldId id="283" r:id="rId2"/>
    <p:sldId id="264" r:id="rId3"/>
    <p:sldId id="349" r:id="rId4"/>
    <p:sldId id="296" r:id="rId5"/>
    <p:sldId id="293" r:id="rId6"/>
    <p:sldId id="294" r:id="rId7"/>
    <p:sldId id="350" r:id="rId8"/>
    <p:sldId id="342" r:id="rId9"/>
    <p:sldId id="351" r:id="rId10"/>
    <p:sldId id="339" r:id="rId11"/>
    <p:sldId id="398" r:id="rId12"/>
    <p:sldId id="395" r:id="rId13"/>
    <p:sldId id="396" r:id="rId14"/>
    <p:sldId id="397" r:id="rId15"/>
    <p:sldId id="289" r:id="rId16"/>
    <p:sldId id="299" r:id="rId17"/>
    <p:sldId id="309" r:id="rId18"/>
    <p:sldId id="300" r:id="rId19"/>
    <p:sldId id="335" r:id="rId20"/>
    <p:sldId id="311" r:id="rId21"/>
    <p:sldId id="348" r:id="rId22"/>
    <p:sldId id="403" r:id="rId23"/>
    <p:sldId id="404" r:id="rId24"/>
    <p:sldId id="399" r:id="rId25"/>
    <p:sldId id="400" r:id="rId26"/>
    <p:sldId id="401" r:id="rId27"/>
    <p:sldId id="402" r:id="rId28"/>
    <p:sldId id="353" r:id="rId29"/>
    <p:sldId id="360" r:id="rId30"/>
    <p:sldId id="361" r:id="rId31"/>
    <p:sldId id="387" r:id="rId32"/>
    <p:sldId id="388" r:id="rId33"/>
    <p:sldId id="284" r:id="rId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charset="0"/>
        <a:ea typeface="+mn-ea"/>
        <a:cs typeface="+mn-cs"/>
      </a:defRPr>
    </a:lvl1pPr>
    <a:lvl2pPr marL="457200" algn="l" rtl="0" eaLnBrk="0" fontAlgn="base" hangingPunct="0">
      <a:spcBef>
        <a:spcPct val="0"/>
      </a:spcBef>
      <a:spcAft>
        <a:spcPct val="0"/>
      </a:spcAft>
      <a:defRPr kern="1200">
        <a:solidFill>
          <a:schemeClr val="tx1"/>
        </a:solidFill>
        <a:latin typeface="Times New Roman" charset="0"/>
        <a:ea typeface="+mn-ea"/>
        <a:cs typeface="+mn-cs"/>
      </a:defRPr>
    </a:lvl2pPr>
    <a:lvl3pPr marL="914400" algn="l" rtl="0" eaLnBrk="0" fontAlgn="base" hangingPunct="0">
      <a:spcBef>
        <a:spcPct val="0"/>
      </a:spcBef>
      <a:spcAft>
        <a:spcPct val="0"/>
      </a:spcAft>
      <a:defRPr kern="1200">
        <a:solidFill>
          <a:schemeClr val="tx1"/>
        </a:solidFill>
        <a:latin typeface="Times New Roman" charset="0"/>
        <a:ea typeface="+mn-ea"/>
        <a:cs typeface="+mn-cs"/>
      </a:defRPr>
    </a:lvl3pPr>
    <a:lvl4pPr marL="1371600" algn="l" rtl="0" eaLnBrk="0" fontAlgn="base" hangingPunct="0">
      <a:spcBef>
        <a:spcPct val="0"/>
      </a:spcBef>
      <a:spcAft>
        <a:spcPct val="0"/>
      </a:spcAft>
      <a:defRPr kern="1200">
        <a:solidFill>
          <a:schemeClr val="tx1"/>
        </a:solidFill>
        <a:latin typeface="Times New Roman" charset="0"/>
        <a:ea typeface="+mn-ea"/>
        <a:cs typeface="+mn-cs"/>
      </a:defRPr>
    </a:lvl4pPr>
    <a:lvl5pPr marL="1828800" algn="l" rtl="0" eaLnBrk="0" fontAlgn="base" hangingPunct="0">
      <a:spcBef>
        <a:spcPct val="0"/>
      </a:spcBef>
      <a:spcAft>
        <a:spcPct val="0"/>
      </a:spcAft>
      <a:defRPr kern="1200">
        <a:solidFill>
          <a:schemeClr val="tx1"/>
        </a:solidFill>
        <a:latin typeface="Times New Roman" charset="0"/>
        <a:ea typeface="+mn-ea"/>
        <a:cs typeface="+mn-cs"/>
      </a:defRPr>
    </a:lvl5pPr>
    <a:lvl6pPr marL="2286000" algn="l" defTabSz="914400" rtl="0" eaLnBrk="1" latinLnBrk="0" hangingPunct="1">
      <a:defRPr kern="1200">
        <a:solidFill>
          <a:schemeClr val="tx1"/>
        </a:solidFill>
        <a:latin typeface="Times New Roman" charset="0"/>
        <a:ea typeface="+mn-ea"/>
        <a:cs typeface="+mn-cs"/>
      </a:defRPr>
    </a:lvl6pPr>
    <a:lvl7pPr marL="2743200" algn="l" defTabSz="914400" rtl="0" eaLnBrk="1" latinLnBrk="0" hangingPunct="1">
      <a:defRPr kern="1200">
        <a:solidFill>
          <a:schemeClr val="tx1"/>
        </a:solidFill>
        <a:latin typeface="Times New Roman" charset="0"/>
        <a:ea typeface="+mn-ea"/>
        <a:cs typeface="+mn-cs"/>
      </a:defRPr>
    </a:lvl7pPr>
    <a:lvl8pPr marL="3200400" algn="l" defTabSz="914400" rtl="0" eaLnBrk="1" latinLnBrk="0" hangingPunct="1">
      <a:defRPr kern="1200">
        <a:solidFill>
          <a:schemeClr val="tx1"/>
        </a:solidFill>
        <a:latin typeface="Times New Roman" charset="0"/>
        <a:ea typeface="+mn-ea"/>
        <a:cs typeface="+mn-cs"/>
      </a:defRPr>
    </a:lvl8pPr>
    <a:lvl9pPr marL="3657600" algn="l" defTabSz="914400" rtl="0" eaLnBrk="1" latinLnBrk="0" hangingPunct="1">
      <a:defRPr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66FF33"/>
    <a:srgbClr val="4E28D8"/>
    <a:srgbClr val="4BA5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81271" autoAdjust="0"/>
  </p:normalViewPr>
  <p:slideViewPr>
    <p:cSldViewPr snapToObjects="1">
      <p:cViewPr varScale="1">
        <p:scale>
          <a:sx n="55" d="100"/>
          <a:sy n="55" d="100"/>
        </p:scale>
        <p:origin x="-1536" y="-96"/>
      </p:cViewPr>
      <p:guideLst>
        <p:guide orient="horz" pos="709"/>
        <p:guide orient="horz" pos="3884"/>
        <p:guide pos="431"/>
        <p:guide pos="3379"/>
      </p:guideLst>
    </p:cSldViewPr>
  </p:slideViewPr>
  <p:notesTextViewPr>
    <p:cViewPr>
      <p:scale>
        <a:sx n="1" d="1"/>
        <a:sy n="1" d="1"/>
      </p:scale>
      <p:origin x="0" y="0"/>
    </p:cViewPr>
  </p:notesTextViewPr>
  <p:sorterViewPr>
    <p:cViewPr>
      <p:scale>
        <a:sx n="100" d="100"/>
        <a:sy n="100" d="100"/>
      </p:scale>
      <p:origin x="0" y="9534"/>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1AF67-30D0-47BA-A562-AD5F21E0BD89}" type="doc">
      <dgm:prSet loTypeId="urn:microsoft.com/office/officeart/2005/8/layout/arrow2" loCatId="process" qsTypeId="urn:microsoft.com/office/officeart/2005/8/quickstyle/simple1" qsCatId="simple" csTypeId="urn:microsoft.com/office/officeart/2005/8/colors/accent1_2" csCatId="accent1" phldr="1"/>
      <dgm:spPr/>
    </dgm:pt>
    <dgm:pt modelId="{3EFFBFB7-B9E6-4C75-A2A6-E56D60110BB2}">
      <dgm:prSet phldrT="[Text]" custT="1"/>
      <dgm:spPr/>
      <dgm:t>
        <a:bodyPr/>
        <a:lstStyle/>
        <a:p>
          <a:pPr algn="ctr"/>
          <a:r>
            <a:rPr lang="zh-CN" altLang="en-US" sz="3200" b="1" dirty="0" smtClean="0"/>
            <a:t>算筹</a:t>
          </a:r>
          <a:r>
            <a:rPr lang="en-US" altLang="zh-CN" sz="3200" b="1" dirty="0" smtClean="0"/>
            <a:t>\</a:t>
          </a:r>
          <a:r>
            <a:rPr lang="zh-CN" altLang="en-US" sz="3200" b="1" dirty="0" smtClean="0"/>
            <a:t>算盘</a:t>
          </a:r>
          <a:endParaRPr lang="zh-CN" altLang="en-US" sz="3200" b="1" dirty="0"/>
        </a:p>
      </dgm:t>
    </dgm:pt>
    <dgm:pt modelId="{2E748AD5-3F06-4F26-9168-E618D886C8B3}" type="parTrans" cxnId="{C3FB3FF8-7506-430F-9BAE-734C592E8F02}">
      <dgm:prSet/>
      <dgm:spPr/>
      <dgm:t>
        <a:bodyPr/>
        <a:lstStyle/>
        <a:p>
          <a:endParaRPr lang="zh-CN" altLang="en-US"/>
        </a:p>
      </dgm:t>
    </dgm:pt>
    <dgm:pt modelId="{5B5847C6-5A70-4489-8F1F-BAEB2F70A587}" type="sibTrans" cxnId="{C3FB3FF8-7506-430F-9BAE-734C592E8F02}">
      <dgm:prSet/>
      <dgm:spPr/>
      <dgm:t>
        <a:bodyPr/>
        <a:lstStyle/>
        <a:p>
          <a:endParaRPr lang="zh-CN" altLang="en-US"/>
        </a:p>
      </dgm:t>
    </dgm:pt>
    <dgm:pt modelId="{95630906-9A4A-4452-8229-D5ADCA481CB5}">
      <dgm:prSet phldrT="[Text]" custT="1"/>
      <dgm:spPr/>
      <dgm:t>
        <a:bodyPr/>
        <a:lstStyle/>
        <a:p>
          <a:r>
            <a:rPr lang="zh-CN" altLang="en-US" sz="3200" b="1" dirty="0" smtClean="0"/>
            <a:t>机械计算机</a:t>
          </a:r>
          <a:endParaRPr lang="zh-CN" altLang="en-US" sz="3200" b="1" dirty="0"/>
        </a:p>
      </dgm:t>
    </dgm:pt>
    <dgm:pt modelId="{860ACF48-4720-4A32-B7BA-EE9480FB0DC7}" type="parTrans" cxnId="{E125CAAF-AEFB-4002-A607-C97F9921DA43}">
      <dgm:prSet/>
      <dgm:spPr/>
      <dgm:t>
        <a:bodyPr/>
        <a:lstStyle/>
        <a:p>
          <a:endParaRPr lang="zh-CN" altLang="en-US"/>
        </a:p>
      </dgm:t>
    </dgm:pt>
    <dgm:pt modelId="{C750BE0A-0CB6-4AEF-BC4D-44D44BDCEDDF}" type="sibTrans" cxnId="{E125CAAF-AEFB-4002-A607-C97F9921DA43}">
      <dgm:prSet/>
      <dgm:spPr/>
      <dgm:t>
        <a:bodyPr/>
        <a:lstStyle/>
        <a:p>
          <a:endParaRPr lang="zh-CN" altLang="en-US"/>
        </a:p>
      </dgm:t>
    </dgm:pt>
    <dgm:pt modelId="{50343974-0686-4DEB-A687-2D6BB1DA76B2}">
      <dgm:prSet phldrT="[Text]" custT="1"/>
      <dgm:spPr/>
      <dgm:t>
        <a:bodyPr/>
        <a:lstStyle/>
        <a:p>
          <a:pPr algn="ctr"/>
          <a:r>
            <a:rPr lang="zh-CN" altLang="en-US" sz="3200" b="1" dirty="0" smtClean="0"/>
            <a:t>机电计算机</a:t>
          </a:r>
          <a:endParaRPr lang="zh-CN" altLang="en-US" sz="3200" b="1" dirty="0"/>
        </a:p>
      </dgm:t>
    </dgm:pt>
    <dgm:pt modelId="{88048089-972E-4963-9A04-0B15C3714D95}" type="parTrans" cxnId="{367DAE16-27A7-406F-BBAD-C4FE1F2B21A7}">
      <dgm:prSet/>
      <dgm:spPr/>
      <dgm:t>
        <a:bodyPr/>
        <a:lstStyle/>
        <a:p>
          <a:endParaRPr lang="zh-CN" altLang="en-US"/>
        </a:p>
      </dgm:t>
    </dgm:pt>
    <dgm:pt modelId="{8087B683-B86D-483B-BC1A-D4B16C8BD1C7}" type="sibTrans" cxnId="{367DAE16-27A7-406F-BBAD-C4FE1F2B21A7}">
      <dgm:prSet/>
      <dgm:spPr/>
      <dgm:t>
        <a:bodyPr/>
        <a:lstStyle/>
        <a:p>
          <a:endParaRPr lang="zh-CN" altLang="en-US"/>
        </a:p>
      </dgm:t>
    </dgm:pt>
    <dgm:pt modelId="{BCAC6104-08F3-4E06-B6A8-447C8F7A24F6}" type="pres">
      <dgm:prSet presAssocID="{15E1AF67-30D0-47BA-A562-AD5F21E0BD89}" presName="arrowDiagram" presStyleCnt="0">
        <dgm:presLayoutVars>
          <dgm:chMax val="5"/>
          <dgm:dir/>
          <dgm:resizeHandles val="exact"/>
        </dgm:presLayoutVars>
      </dgm:prSet>
      <dgm:spPr/>
    </dgm:pt>
    <dgm:pt modelId="{C4DEC1E5-AC4F-4886-84A6-111A6EA905EC}" type="pres">
      <dgm:prSet presAssocID="{15E1AF67-30D0-47BA-A562-AD5F21E0BD89}" presName="arrow" presStyleLbl="bgShp" presStyleIdx="0" presStyleCnt="1"/>
      <dgm:spPr/>
      <dgm:t>
        <a:bodyPr/>
        <a:lstStyle/>
        <a:p>
          <a:endParaRPr lang="zh-CN" altLang="en-US"/>
        </a:p>
      </dgm:t>
    </dgm:pt>
    <dgm:pt modelId="{AEF52722-4CE3-41C5-952F-9DCAE45A6D77}" type="pres">
      <dgm:prSet presAssocID="{15E1AF67-30D0-47BA-A562-AD5F21E0BD89}" presName="arrowDiagram3" presStyleCnt="0"/>
      <dgm:spPr/>
    </dgm:pt>
    <dgm:pt modelId="{F0CA1CF0-8220-40E8-B254-285B6EB844AB}" type="pres">
      <dgm:prSet presAssocID="{3EFFBFB7-B9E6-4C75-A2A6-E56D60110BB2}" presName="bullet3a" presStyleLbl="node1" presStyleIdx="0" presStyleCnt="3"/>
      <dgm:spPr/>
    </dgm:pt>
    <dgm:pt modelId="{FE4181CA-8627-4DAC-8EE1-714E7DE72CCF}" type="pres">
      <dgm:prSet presAssocID="{3EFFBFB7-B9E6-4C75-A2A6-E56D60110BB2}" presName="textBox3a" presStyleLbl="revTx" presStyleIdx="0" presStyleCnt="3" custScaleX="173688" custScaleY="33899" custLinFactNeighborX="5999" custLinFactNeighborY="-23789">
        <dgm:presLayoutVars>
          <dgm:bulletEnabled val="1"/>
        </dgm:presLayoutVars>
      </dgm:prSet>
      <dgm:spPr/>
      <dgm:t>
        <a:bodyPr/>
        <a:lstStyle/>
        <a:p>
          <a:endParaRPr lang="zh-CN" altLang="en-US"/>
        </a:p>
      </dgm:t>
    </dgm:pt>
    <dgm:pt modelId="{8D25FB41-9321-4A6F-A03A-0B35131940CB}" type="pres">
      <dgm:prSet presAssocID="{95630906-9A4A-4452-8229-D5ADCA481CB5}" presName="bullet3b" presStyleLbl="node1" presStyleIdx="1" presStyleCnt="3"/>
      <dgm:spPr/>
    </dgm:pt>
    <dgm:pt modelId="{57084ECF-9279-42B5-9947-3F52FD8D8DB4}" type="pres">
      <dgm:prSet presAssocID="{95630906-9A4A-4452-8229-D5ADCA481CB5}" presName="textBox3b" presStyleLbl="revTx" presStyleIdx="1" presStyleCnt="3" custScaleX="132290" custScaleY="27156" custLinFactNeighborX="20348" custLinFactNeighborY="-25990">
        <dgm:presLayoutVars>
          <dgm:bulletEnabled val="1"/>
        </dgm:presLayoutVars>
      </dgm:prSet>
      <dgm:spPr/>
      <dgm:t>
        <a:bodyPr/>
        <a:lstStyle/>
        <a:p>
          <a:endParaRPr lang="zh-CN" altLang="en-US"/>
        </a:p>
      </dgm:t>
    </dgm:pt>
    <dgm:pt modelId="{38EB84C3-5BBA-4AA8-A2F4-4C0495FFE628}" type="pres">
      <dgm:prSet presAssocID="{50343974-0686-4DEB-A687-2D6BB1DA76B2}" presName="bullet3c" presStyleLbl="node1" presStyleIdx="2" presStyleCnt="3"/>
      <dgm:spPr/>
    </dgm:pt>
    <dgm:pt modelId="{EC772D4B-6D3E-4093-B147-22A644975F14}" type="pres">
      <dgm:prSet presAssocID="{50343974-0686-4DEB-A687-2D6BB1DA76B2}" presName="textBox3c" presStyleLbl="revTx" presStyleIdx="2" presStyleCnt="3" custFlipVert="0" custScaleX="166026" custScaleY="15392" custLinFactNeighborX="25260" custLinFactNeighborY="-45412">
        <dgm:presLayoutVars>
          <dgm:bulletEnabled val="1"/>
        </dgm:presLayoutVars>
      </dgm:prSet>
      <dgm:spPr/>
      <dgm:t>
        <a:bodyPr/>
        <a:lstStyle/>
        <a:p>
          <a:endParaRPr lang="zh-CN" altLang="en-US"/>
        </a:p>
      </dgm:t>
    </dgm:pt>
  </dgm:ptLst>
  <dgm:cxnLst>
    <dgm:cxn modelId="{FB3ABB06-BB2F-40F3-B342-920EF46B389D}" type="presOf" srcId="{15E1AF67-30D0-47BA-A562-AD5F21E0BD89}" destId="{BCAC6104-08F3-4E06-B6A8-447C8F7A24F6}" srcOrd="0" destOrd="0" presId="urn:microsoft.com/office/officeart/2005/8/layout/arrow2"/>
    <dgm:cxn modelId="{E125CAAF-AEFB-4002-A607-C97F9921DA43}" srcId="{15E1AF67-30D0-47BA-A562-AD5F21E0BD89}" destId="{95630906-9A4A-4452-8229-D5ADCA481CB5}" srcOrd="1" destOrd="0" parTransId="{860ACF48-4720-4A32-B7BA-EE9480FB0DC7}" sibTransId="{C750BE0A-0CB6-4AEF-BC4D-44D44BDCEDDF}"/>
    <dgm:cxn modelId="{C3FB3FF8-7506-430F-9BAE-734C592E8F02}" srcId="{15E1AF67-30D0-47BA-A562-AD5F21E0BD89}" destId="{3EFFBFB7-B9E6-4C75-A2A6-E56D60110BB2}" srcOrd="0" destOrd="0" parTransId="{2E748AD5-3F06-4F26-9168-E618D886C8B3}" sibTransId="{5B5847C6-5A70-4489-8F1F-BAEB2F70A587}"/>
    <dgm:cxn modelId="{629C3BFE-D34B-426F-8398-9229944FED91}" type="presOf" srcId="{50343974-0686-4DEB-A687-2D6BB1DA76B2}" destId="{EC772D4B-6D3E-4093-B147-22A644975F14}" srcOrd="0" destOrd="0" presId="urn:microsoft.com/office/officeart/2005/8/layout/arrow2"/>
    <dgm:cxn modelId="{45620E3B-24E8-42CD-8404-F307BFC1240C}" type="presOf" srcId="{95630906-9A4A-4452-8229-D5ADCA481CB5}" destId="{57084ECF-9279-42B5-9947-3F52FD8D8DB4}" srcOrd="0" destOrd="0" presId="urn:microsoft.com/office/officeart/2005/8/layout/arrow2"/>
    <dgm:cxn modelId="{367DAE16-27A7-406F-BBAD-C4FE1F2B21A7}" srcId="{15E1AF67-30D0-47BA-A562-AD5F21E0BD89}" destId="{50343974-0686-4DEB-A687-2D6BB1DA76B2}" srcOrd="2" destOrd="0" parTransId="{88048089-972E-4963-9A04-0B15C3714D95}" sibTransId="{8087B683-B86D-483B-BC1A-D4B16C8BD1C7}"/>
    <dgm:cxn modelId="{4962BE51-85B1-4F49-80C8-2F2A25657CC3}" type="presOf" srcId="{3EFFBFB7-B9E6-4C75-A2A6-E56D60110BB2}" destId="{FE4181CA-8627-4DAC-8EE1-714E7DE72CCF}" srcOrd="0" destOrd="0" presId="urn:microsoft.com/office/officeart/2005/8/layout/arrow2"/>
    <dgm:cxn modelId="{A7943ACC-B521-47BB-8952-351029C4DBC6}" type="presParOf" srcId="{BCAC6104-08F3-4E06-B6A8-447C8F7A24F6}" destId="{C4DEC1E5-AC4F-4886-84A6-111A6EA905EC}" srcOrd="0" destOrd="0" presId="urn:microsoft.com/office/officeart/2005/8/layout/arrow2"/>
    <dgm:cxn modelId="{1E1F750E-FA9E-438E-8BFC-16E105DBAB0D}" type="presParOf" srcId="{BCAC6104-08F3-4E06-B6A8-447C8F7A24F6}" destId="{AEF52722-4CE3-41C5-952F-9DCAE45A6D77}" srcOrd="1" destOrd="0" presId="urn:microsoft.com/office/officeart/2005/8/layout/arrow2"/>
    <dgm:cxn modelId="{CBAF3155-6EE0-4802-BB11-C05DEF992CC7}" type="presParOf" srcId="{AEF52722-4CE3-41C5-952F-9DCAE45A6D77}" destId="{F0CA1CF0-8220-40E8-B254-285B6EB844AB}" srcOrd="0" destOrd="0" presId="urn:microsoft.com/office/officeart/2005/8/layout/arrow2"/>
    <dgm:cxn modelId="{1BC5DAD2-430F-4790-BDBC-0A141EA24236}" type="presParOf" srcId="{AEF52722-4CE3-41C5-952F-9DCAE45A6D77}" destId="{FE4181CA-8627-4DAC-8EE1-714E7DE72CCF}" srcOrd="1" destOrd="0" presId="urn:microsoft.com/office/officeart/2005/8/layout/arrow2"/>
    <dgm:cxn modelId="{F173A8EB-B310-4FBA-A332-D3FD5D92E5D7}" type="presParOf" srcId="{AEF52722-4CE3-41C5-952F-9DCAE45A6D77}" destId="{8D25FB41-9321-4A6F-A03A-0B35131940CB}" srcOrd="2" destOrd="0" presId="urn:microsoft.com/office/officeart/2005/8/layout/arrow2"/>
    <dgm:cxn modelId="{C147404C-BF4D-43F4-8F69-1A16FE5A9C02}" type="presParOf" srcId="{AEF52722-4CE3-41C5-952F-9DCAE45A6D77}" destId="{57084ECF-9279-42B5-9947-3F52FD8D8DB4}" srcOrd="3" destOrd="0" presId="urn:microsoft.com/office/officeart/2005/8/layout/arrow2"/>
    <dgm:cxn modelId="{61DD8674-47D2-4411-8959-10FE576279B8}" type="presParOf" srcId="{AEF52722-4CE3-41C5-952F-9DCAE45A6D77}" destId="{38EB84C3-5BBA-4AA8-A2F4-4C0495FFE628}" srcOrd="4" destOrd="0" presId="urn:microsoft.com/office/officeart/2005/8/layout/arrow2"/>
    <dgm:cxn modelId="{6A6334B7-B57D-460B-95F9-4235E76A0DDB}" type="presParOf" srcId="{AEF52722-4CE3-41C5-952F-9DCAE45A6D77}" destId="{EC772D4B-6D3E-4093-B147-22A644975F14}"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FB48D-6F0F-46C6-A326-605D24D8CDAA}"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zh-CN" altLang="en-US"/>
        </a:p>
      </dgm:t>
    </dgm:pt>
    <dgm:pt modelId="{D0C8168C-6A5F-4049-803B-50E52A47CF51}">
      <dgm:prSet phldrT="[Text]" custT="1"/>
      <dgm:spPr/>
      <dgm:t>
        <a:bodyPr/>
        <a:lstStyle/>
        <a:p>
          <a:pPr algn="ctr"/>
          <a:r>
            <a:rPr lang="zh-CN" altLang="en-US" sz="3600" b="1" dirty="0" smtClean="0"/>
            <a:t>电子管</a:t>
          </a:r>
          <a:r>
            <a:rPr lang="en-US" altLang="zh-CN" sz="3600" dirty="0" smtClean="0"/>
            <a:t>1946</a:t>
          </a:r>
          <a:endParaRPr lang="zh-CN" altLang="en-US" sz="3600" b="1" dirty="0"/>
        </a:p>
      </dgm:t>
    </dgm:pt>
    <dgm:pt modelId="{A1D2375A-A117-4833-8B6D-330E8EA54DEC}" type="parTrans" cxnId="{97B04E02-53CD-42C3-A6B4-A27798BED525}">
      <dgm:prSet/>
      <dgm:spPr/>
      <dgm:t>
        <a:bodyPr/>
        <a:lstStyle/>
        <a:p>
          <a:endParaRPr lang="zh-CN" altLang="en-US"/>
        </a:p>
      </dgm:t>
    </dgm:pt>
    <dgm:pt modelId="{52EA2480-7C50-4C48-B1A9-3250200690E4}" type="sibTrans" cxnId="{97B04E02-53CD-42C3-A6B4-A27798BED525}">
      <dgm:prSet/>
      <dgm:spPr/>
      <dgm:t>
        <a:bodyPr/>
        <a:lstStyle/>
        <a:p>
          <a:endParaRPr lang="zh-CN" altLang="en-US"/>
        </a:p>
      </dgm:t>
    </dgm:pt>
    <dgm:pt modelId="{049616D2-4B32-4253-B737-0DD1AA108188}">
      <dgm:prSet phldrT="[Text]" custT="1"/>
      <dgm:spPr/>
      <dgm:t>
        <a:bodyPr/>
        <a:lstStyle/>
        <a:p>
          <a:pPr algn="ctr"/>
          <a:r>
            <a:rPr lang="zh-CN" altLang="en-US" sz="3600" b="1" dirty="0" smtClean="0"/>
            <a:t>晶体管</a:t>
          </a:r>
          <a:endParaRPr lang="en-US" altLang="zh-CN" sz="3600" b="1" dirty="0" smtClean="0"/>
        </a:p>
        <a:p>
          <a:pPr algn="ctr"/>
          <a:r>
            <a:rPr lang="en-US" altLang="zh-CN" sz="3600" b="0" dirty="0" smtClean="0"/>
            <a:t>1959</a:t>
          </a:r>
          <a:endParaRPr lang="zh-CN" altLang="en-US" sz="3600" b="0" dirty="0"/>
        </a:p>
      </dgm:t>
    </dgm:pt>
    <dgm:pt modelId="{00EC1C4B-72F9-4DA1-8D17-8F897C668AFC}" type="parTrans" cxnId="{1D2F8F04-E8F2-4883-B593-390C2CB6AEA2}">
      <dgm:prSet/>
      <dgm:spPr/>
      <dgm:t>
        <a:bodyPr/>
        <a:lstStyle/>
        <a:p>
          <a:endParaRPr lang="zh-CN" altLang="en-US"/>
        </a:p>
      </dgm:t>
    </dgm:pt>
    <dgm:pt modelId="{3F70CFA3-E91B-4EE9-AED7-BB27E5E6E014}" type="sibTrans" cxnId="{1D2F8F04-E8F2-4883-B593-390C2CB6AEA2}">
      <dgm:prSet/>
      <dgm:spPr/>
      <dgm:t>
        <a:bodyPr/>
        <a:lstStyle/>
        <a:p>
          <a:endParaRPr lang="zh-CN" altLang="en-US"/>
        </a:p>
      </dgm:t>
    </dgm:pt>
    <dgm:pt modelId="{0BC4240A-FD06-4A6A-84AA-BBE609FC31C1}">
      <dgm:prSet phldrT="[Text]" custT="1"/>
      <dgm:spPr/>
      <dgm:t>
        <a:bodyPr/>
        <a:lstStyle/>
        <a:p>
          <a:r>
            <a:rPr lang="zh-CN" altLang="en-US" sz="3600" b="1" dirty="0" smtClean="0">
              <a:latin typeface="+mn-ea"/>
              <a:ea typeface="+mn-ea"/>
            </a:rPr>
            <a:t>集成电路</a:t>
          </a:r>
          <a:endParaRPr lang="en-US" altLang="zh-CN" sz="3600" b="1" dirty="0" smtClean="0">
            <a:latin typeface="+mn-ea"/>
            <a:ea typeface="+mn-ea"/>
          </a:endParaRPr>
        </a:p>
        <a:p>
          <a:r>
            <a:rPr lang="en-US" altLang="zh-CN" sz="3600" b="0" dirty="0" smtClean="0">
              <a:latin typeface="+mn-ea"/>
              <a:ea typeface="+mn-ea"/>
            </a:rPr>
            <a:t>1964</a:t>
          </a:r>
          <a:endParaRPr lang="zh-CN" altLang="en-US" sz="3600" b="0" dirty="0">
            <a:latin typeface="+mn-ea"/>
            <a:ea typeface="+mn-ea"/>
          </a:endParaRPr>
        </a:p>
      </dgm:t>
    </dgm:pt>
    <dgm:pt modelId="{444F7943-443E-461D-838C-6E984643CFB2}" type="parTrans" cxnId="{215DBCF2-6BE6-4AF7-847F-E27A6C001380}">
      <dgm:prSet/>
      <dgm:spPr/>
      <dgm:t>
        <a:bodyPr/>
        <a:lstStyle/>
        <a:p>
          <a:endParaRPr lang="zh-CN" altLang="en-US"/>
        </a:p>
      </dgm:t>
    </dgm:pt>
    <dgm:pt modelId="{E1B523B3-55E2-49C8-839C-AC01A7986E5F}" type="sibTrans" cxnId="{215DBCF2-6BE6-4AF7-847F-E27A6C001380}">
      <dgm:prSet/>
      <dgm:spPr/>
      <dgm:t>
        <a:bodyPr/>
        <a:lstStyle/>
        <a:p>
          <a:endParaRPr lang="zh-CN" altLang="en-US"/>
        </a:p>
      </dgm:t>
    </dgm:pt>
    <dgm:pt modelId="{2F210902-9927-46AE-8489-7AD5D38C04A8}">
      <dgm:prSet custT="1"/>
      <dgm:spPr/>
      <dgm:t>
        <a:bodyPr/>
        <a:lstStyle/>
        <a:p>
          <a:pPr algn="ctr"/>
          <a:r>
            <a:rPr lang="zh-CN" altLang="en-US" sz="3600" b="1" dirty="0" smtClean="0"/>
            <a:t>超大规模集成电路</a:t>
          </a:r>
          <a:endParaRPr lang="en-US" altLang="zh-CN" sz="3600" b="1" dirty="0" smtClean="0"/>
        </a:p>
        <a:p>
          <a:pPr algn="ctr"/>
          <a:r>
            <a:rPr lang="en-US" altLang="zh-CN" sz="3600" b="0" dirty="0" smtClean="0"/>
            <a:t>1972</a:t>
          </a:r>
          <a:endParaRPr lang="zh-CN" altLang="en-US" sz="3600" b="0" dirty="0"/>
        </a:p>
      </dgm:t>
    </dgm:pt>
    <dgm:pt modelId="{F2DDC5FC-AD31-48EB-8F6B-8765B189C806}" type="parTrans" cxnId="{1DF16C94-6B05-421D-8D47-492F44DB3733}">
      <dgm:prSet/>
      <dgm:spPr/>
      <dgm:t>
        <a:bodyPr/>
        <a:lstStyle/>
        <a:p>
          <a:endParaRPr lang="zh-CN" altLang="en-US"/>
        </a:p>
      </dgm:t>
    </dgm:pt>
    <dgm:pt modelId="{FC4C1CE8-E0C1-4B0A-BD81-5661F32ACF89}" type="sibTrans" cxnId="{1DF16C94-6B05-421D-8D47-492F44DB3733}">
      <dgm:prSet/>
      <dgm:spPr/>
      <dgm:t>
        <a:bodyPr/>
        <a:lstStyle/>
        <a:p>
          <a:endParaRPr lang="zh-CN" altLang="en-US"/>
        </a:p>
      </dgm:t>
    </dgm:pt>
    <dgm:pt modelId="{7B1C0572-93A7-4996-BED6-0638067A4E7F}" type="pres">
      <dgm:prSet presAssocID="{315FB48D-6F0F-46C6-A326-605D24D8CDAA}" presName="arrowDiagram" presStyleCnt="0">
        <dgm:presLayoutVars>
          <dgm:chMax val="5"/>
          <dgm:dir/>
          <dgm:resizeHandles val="exact"/>
        </dgm:presLayoutVars>
      </dgm:prSet>
      <dgm:spPr/>
      <dgm:t>
        <a:bodyPr/>
        <a:lstStyle/>
        <a:p>
          <a:endParaRPr lang="zh-CN" altLang="en-US"/>
        </a:p>
      </dgm:t>
    </dgm:pt>
    <dgm:pt modelId="{D8E941DC-5476-4E52-BFDC-06AEEE06D55F}" type="pres">
      <dgm:prSet presAssocID="{315FB48D-6F0F-46C6-A326-605D24D8CDAA}" presName="arrow" presStyleLbl="bgShp" presStyleIdx="0" presStyleCnt="1" custLinFactNeighborY="1146"/>
      <dgm:spPr/>
    </dgm:pt>
    <dgm:pt modelId="{CD8FC423-43E2-48EA-9131-CE0BE74240ED}" type="pres">
      <dgm:prSet presAssocID="{315FB48D-6F0F-46C6-A326-605D24D8CDAA}" presName="arrowDiagram4" presStyleCnt="0"/>
      <dgm:spPr/>
    </dgm:pt>
    <dgm:pt modelId="{B3A9DE0C-FE04-4746-AEE4-23B258C9B44F}" type="pres">
      <dgm:prSet presAssocID="{D0C8168C-6A5F-4049-803B-50E52A47CF51}" presName="bullet4a" presStyleLbl="node1" presStyleIdx="0" presStyleCnt="4"/>
      <dgm:spPr/>
    </dgm:pt>
    <dgm:pt modelId="{BD455BD5-373B-473C-85FC-10889624D245}" type="pres">
      <dgm:prSet presAssocID="{D0C8168C-6A5F-4049-803B-50E52A47CF51}" presName="textBox4a" presStyleLbl="revTx" presStyleIdx="0" presStyleCnt="4" custScaleX="130128" custLinFactNeighborX="10654" custLinFactNeighborY="-24016">
        <dgm:presLayoutVars>
          <dgm:bulletEnabled val="1"/>
        </dgm:presLayoutVars>
      </dgm:prSet>
      <dgm:spPr/>
      <dgm:t>
        <a:bodyPr/>
        <a:lstStyle/>
        <a:p>
          <a:endParaRPr lang="zh-CN" altLang="en-US"/>
        </a:p>
      </dgm:t>
    </dgm:pt>
    <dgm:pt modelId="{8832270B-FE92-44E5-9FEE-42F5428E162E}" type="pres">
      <dgm:prSet presAssocID="{049616D2-4B32-4253-B737-0DD1AA108188}" presName="bullet4b" presStyleLbl="node1" presStyleIdx="1" presStyleCnt="4"/>
      <dgm:spPr/>
    </dgm:pt>
    <dgm:pt modelId="{CAE01346-C28B-4CBE-BC52-7AE4FF954B38}" type="pres">
      <dgm:prSet presAssocID="{049616D2-4B32-4253-B737-0DD1AA108188}" presName="textBox4b" presStyleLbl="revTx" presStyleIdx="1" presStyleCnt="4" custScaleX="136643" custScaleY="31387" custLinFactNeighborX="5736" custLinFactNeighborY="-39463">
        <dgm:presLayoutVars>
          <dgm:bulletEnabled val="1"/>
        </dgm:presLayoutVars>
      </dgm:prSet>
      <dgm:spPr/>
      <dgm:t>
        <a:bodyPr/>
        <a:lstStyle/>
        <a:p>
          <a:endParaRPr lang="zh-CN" altLang="en-US"/>
        </a:p>
      </dgm:t>
    </dgm:pt>
    <dgm:pt modelId="{D2AE7550-E608-4176-9511-75DF5C93F76F}" type="pres">
      <dgm:prSet presAssocID="{0BC4240A-FD06-4A6A-84AA-BBE609FC31C1}" presName="bullet4c" presStyleLbl="node1" presStyleIdx="2" presStyleCnt="4"/>
      <dgm:spPr/>
    </dgm:pt>
    <dgm:pt modelId="{51058462-79BE-49D3-BFBD-4080BE10EBB8}" type="pres">
      <dgm:prSet presAssocID="{0BC4240A-FD06-4A6A-84AA-BBE609FC31C1}" presName="textBox4c" presStyleLbl="revTx" presStyleIdx="2" presStyleCnt="4" custScaleX="84475" custScaleY="49262" custLinFactNeighborX="-2264" custLinFactNeighborY="-21940">
        <dgm:presLayoutVars>
          <dgm:bulletEnabled val="1"/>
        </dgm:presLayoutVars>
      </dgm:prSet>
      <dgm:spPr/>
      <dgm:t>
        <a:bodyPr/>
        <a:lstStyle/>
        <a:p>
          <a:endParaRPr lang="zh-CN" altLang="en-US"/>
        </a:p>
      </dgm:t>
    </dgm:pt>
    <dgm:pt modelId="{93BF7072-66D4-46B9-B249-8181E93E2552}" type="pres">
      <dgm:prSet presAssocID="{2F210902-9927-46AE-8489-7AD5D38C04A8}" presName="bullet4d" presStyleLbl="node1" presStyleIdx="3" presStyleCnt="4"/>
      <dgm:spPr/>
    </dgm:pt>
    <dgm:pt modelId="{A4F96D12-12B8-4371-8EC6-2CD355B4685B}" type="pres">
      <dgm:prSet presAssocID="{2F210902-9927-46AE-8489-7AD5D38C04A8}" presName="textBox4d" presStyleLbl="revTx" presStyleIdx="3" presStyleCnt="4" custScaleX="89788" custLinFactNeighborX="-8463" custLinFactNeighborY="-5138">
        <dgm:presLayoutVars>
          <dgm:bulletEnabled val="1"/>
        </dgm:presLayoutVars>
      </dgm:prSet>
      <dgm:spPr/>
      <dgm:t>
        <a:bodyPr/>
        <a:lstStyle/>
        <a:p>
          <a:endParaRPr lang="zh-CN" altLang="en-US"/>
        </a:p>
      </dgm:t>
    </dgm:pt>
  </dgm:ptLst>
  <dgm:cxnLst>
    <dgm:cxn modelId="{89403C3F-AABD-43CB-A3CE-0920C8DBA6B5}" type="presOf" srcId="{2F210902-9927-46AE-8489-7AD5D38C04A8}" destId="{A4F96D12-12B8-4371-8EC6-2CD355B4685B}" srcOrd="0" destOrd="0" presId="urn:microsoft.com/office/officeart/2005/8/layout/arrow2"/>
    <dgm:cxn modelId="{8C339519-1C21-4FBF-B914-638159532F98}" type="presOf" srcId="{049616D2-4B32-4253-B737-0DD1AA108188}" destId="{CAE01346-C28B-4CBE-BC52-7AE4FF954B38}" srcOrd="0" destOrd="0" presId="urn:microsoft.com/office/officeart/2005/8/layout/arrow2"/>
    <dgm:cxn modelId="{681872F9-807B-4645-B479-5009D4B05501}" type="presOf" srcId="{0BC4240A-FD06-4A6A-84AA-BBE609FC31C1}" destId="{51058462-79BE-49D3-BFBD-4080BE10EBB8}" srcOrd="0" destOrd="0" presId="urn:microsoft.com/office/officeart/2005/8/layout/arrow2"/>
    <dgm:cxn modelId="{215DBCF2-6BE6-4AF7-847F-E27A6C001380}" srcId="{315FB48D-6F0F-46C6-A326-605D24D8CDAA}" destId="{0BC4240A-FD06-4A6A-84AA-BBE609FC31C1}" srcOrd="2" destOrd="0" parTransId="{444F7943-443E-461D-838C-6E984643CFB2}" sibTransId="{E1B523B3-55E2-49C8-839C-AC01A7986E5F}"/>
    <dgm:cxn modelId="{1D2F8F04-E8F2-4883-B593-390C2CB6AEA2}" srcId="{315FB48D-6F0F-46C6-A326-605D24D8CDAA}" destId="{049616D2-4B32-4253-B737-0DD1AA108188}" srcOrd="1" destOrd="0" parTransId="{00EC1C4B-72F9-4DA1-8D17-8F897C668AFC}" sibTransId="{3F70CFA3-E91B-4EE9-AED7-BB27E5E6E014}"/>
    <dgm:cxn modelId="{1DF16C94-6B05-421D-8D47-492F44DB3733}" srcId="{315FB48D-6F0F-46C6-A326-605D24D8CDAA}" destId="{2F210902-9927-46AE-8489-7AD5D38C04A8}" srcOrd="3" destOrd="0" parTransId="{F2DDC5FC-AD31-48EB-8F6B-8765B189C806}" sibTransId="{FC4C1CE8-E0C1-4B0A-BD81-5661F32ACF89}"/>
    <dgm:cxn modelId="{A2D5909C-212B-474E-976D-7EC37816C1F2}" type="presOf" srcId="{D0C8168C-6A5F-4049-803B-50E52A47CF51}" destId="{BD455BD5-373B-473C-85FC-10889624D245}" srcOrd="0" destOrd="0" presId="urn:microsoft.com/office/officeart/2005/8/layout/arrow2"/>
    <dgm:cxn modelId="{97B04E02-53CD-42C3-A6B4-A27798BED525}" srcId="{315FB48D-6F0F-46C6-A326-605D24D8CDAA}" destId="{D0C8168C-6A5F-4049-803B-50E52A47CF51}" srcOrd="0" destOrd="0" parTransId="{A1D2375A-A117-4833-8B6D-330E8EA54DEC}" sibTransId="{52EA2480-7C50-4C48-B1A9-3250200690E4}"/>
    <dgm:cxn modelId="{B75122FE-62B1-44E9-B981-F9F3A5A72B5C}" type="presOf" srcId="{315FB48D-6F0F-46C6-A326-605D24D8CDAA}" destId="{7B1C0572-93A7-4996-BED6-0638067A4E7F}" srcOrd="0" destOrd="0" presId="urn:microsoft.com/office/officeart/2005/8/layout/arrow2"/>
    <dgm:cxn modelId="{95FBF8E6-7351-4523-83EA-419F5C0C0D02}" type="presParOf" srcId="{7B1C0572-93A7-4996-BED6-0638067A4E7F}" destId="{D8E941DC-5476-4E52-BFDC-06AEEE06D55F}" srcOrd="0" destOrd="0" presId="urn:microsoft.com/office/officeart/2005/8/layout/arrow2"/>
    <dgm:cxn modelId="{4DCE5186-7CC1-46B4-8BE2-9E3ADE81FC9F}" type="presParOf" srcId="{7B1C0572-93A7-4996-BED6-0638067A4E7F}" destId="{CD8FC423-43E2-48EA-9131-CE0BE74240ED}" srcOrd="1" destOrd="0" presId="urn:microsoft.com/office/officeart/2005/8/layout/arrow2"/>
    <dgm:cxn modelId="{1322364E-7E79-4C6D-B59F-4A3107AC6993}" type="presParOf" srcId="{CD8FC423-43E2-48EA-9131-CE0BE74240ED}" destId="{B3A9DE0C-FE04-4746-AEE4-23B258C9B44F}" srcOrd="0" destOrd="0" presId="urn:microsoft.com/office/officeart/2005/8/layout/arrow2"/>
    <dgm:cxn modelId="{9DE82210-6156-46B3-A3B6-48BE2F6E80A1}" type="presParOf" srcId="{CD8FC423-43E2-48EA-9131-CE0BE74240ED}" destId="{BD455BD5-373B-473C-85FC-10889624D245}" srcOrd="1" destOrd="0" presId="urn:microsoft.com/office/officeart/2005/8/layout/arrow2"/>
    <dgm:cxn modelId="{4A8B2D97-2AFA-4182-B472-117068237F49}" type="presParOf" srcId="{CD8FC423-43E2-48EA-9131-CE0BE74240ED}" destId="{8832270B-FE92-44E5-9FEE-42F5428E162E}" srcOrd="2" destOrd="0" presId="urn:microsoft.com/office/officeart/2005/8/layout/arrow2"/>
    <dgm:cxn modelId="{1E11755F-CBCE-4E16-BABF-140F115BD29C}" type="presParOf" srcId="{CD8FC423-43E2-48EA-9131-CE0BE74240ED}" destId="{CAE01346-C28B-4CBE-BC52-7AE4FF954B38}" srcOrd="3" destOrd="0" presId="urn:microsoft.com/office/officeart/2005/8/layout/arrow2"/>
    <dgm:cxn modelId="{BC2280C1-BC6E-4FF4-A805-F96A501B9564}" type="presParOf" srcId="{CD8FC423-43E2-48EA-9131-CE0BE74240ED}" destId="{D2AE7550-E608-4176-9511-75DF5C93F76F}" srcOrd="4" destOrd="0" presId="urn:microsoft.com/office/officeart/2005/8/layout/arrow2"/>
    <dgm:cxn modelId="{8EC9520F-FAB3-42C4-AE77-80085E80B361}" type="presParOf" srcId="{CD8FC423-43E2-48EA-9131-CE0BE74240ED}" destId="{51058462-79BE-49D3-BFBD-4080BE10EBB8}" srcOrd="5" destOrd="0" presId="urn:microsoft.com/office/officeart/2005/8/layout/arrow2"/>
    <dgm:cxn modelId="{3B36E30A-0A1C-4508-B2F8-DAD0B7B4CA11}" type="presParOf" srcId="{CD8FC423-43E2-48EA-9131-CE0BE74240ED}" destId="{93BF7072-66D4-46B9-B249-8181E93E2552}" srcOrd="6" destOrd="0" presId="urn:microsoft.com/office/officeart/2005/8/layout/arrow2"/>
    <dgm:cxn modelId="{E409E21A-D388-44F9-9115-A9C226926E85}" type="presParOf" srcId="{CD8FC423-43E2-48EA-9131-CE0BE74240ED}" destId="{A4F96D12-12B8-4371-8EC6-2CD355B4685B}"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EC1E5-AC4F-4886-84A6-111A6EA905EC}">
      <dsp:nvSpPr>
        <dsp:cNvPr id="0" name=""/>
        <dsp:cNvSpPr/>
      </dsp:nvSpPr>
      <dsp:spPr>
        <a:xfrm>
          <a:off x="266699" y="0"/>
          <a:ext cx="7924800" cy="4953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A1CF0-8220-40E8-B254-285B6EB844AB}">
      <dsp:nvSpPr>
        <dsp:cNvPr id="0" name=""/>
        <dsp:cNvSpPr/>
      </dsp:nvSpPr>
      <dsp:spPr>
        <a:xfrm>
          <a:off x="1273149" y="3418560"/>
          <a:ext cx="206044" cy="20604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181CA-8627-4DAC-8EE1-714E7DE72CCF}">
      <dsp:nvSpPr>
        <dsp:cNvPr id="0" name=""/>
        <dsp:cNvSpPr/>
      </dsp:nvSpPr>
      <dsp:spPr>
        <a:xfrm>
          <a:off x="806625" y="3654153"/>
          <a:ext cx="3207111" cy="48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79" tIns="0" rIns="0" bIns="0" numCol="1" spcCol="1270" anchor="t" anchorCtr="0">
          <a:noAutofit/>
        </a:bodyPr>
        <a:lstStyle/>
        <a:p>
          <a:pPr lvl="0" algn="ctr" defTabSz="1422400">
            <a:lnSpc>
              <a:spcPct val="90000"/>
            </a:lnSpc>
            <a:spcBef>
              <a:spcPct val="0"/>
            </a:spcBef>
            <a:spcAft>
              <a:spcPct val="35000"/>
            </a:spcAft>
          </a:pPr>
          <a:r>
            <a:rPr lang="zh-CN" altLang="en-US" sz="3200" b="1" kern="1200" dirty="0" smtClean="0"/>
            <a:t>算筹</a:t>
          </a:r>
          <a:r>
            <a:rPr lang="en-US" altLang="zh-CN" sz="3200" b="1" kern="1200" dirty="0" smtClean="0"/>
            <a:t>\</a:t>
          </a:r>
          <a:r>
            <a:rPr lang="zh-CN" altLang="en-US" sz="3200" b="1" kern="1200" dirty="0" smtClean="0"/>
            <a:t>算盘</a:t>
          </a:r>
          <a:endParaRPr lang="zh-CN" altLang="en-US" sz="3200" b="1" kern="1200" dirty="0"/>
        </a:p>
      </dsp:txBody>
      <dsp:txXfrm>
        <a:off x="806625" y="3654153"/>
        <a:ext cx="3207111" cy="485236"/>
      </dsp:txXfrm>
    </dsp:sp>
    <dsp:sp modelId="{8D25FB41-9321-4A6F-A03A-0B35131940CB}">
      <dsp:nvSpPr>
        <dsp:cNvPr id="0" name=""/>
        <dsp:cNvSpPr/>
      </dsp:nvSpPr>
      <dsp:spPr>
        <a:xfrm>
          <a:off x="3091891" y="2072335"/>
          <a:ext cx="372465" cy="3724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84ECF-9279-42B5-9947-3F52FD8D8DB4}">
      <dsp:nvSpPr>
        <dsp:cNvPr id="0" name=""/>
        <dsp:cNvSpPr/>
      </dsp:nvSpPr>
      <dsp:spPr>
        <a:xfrm>
          <a:off x="3358063" y="2539651"/>
          <a:ext cx="2516092" cy="731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362" tIns="0" rIns="0" bIns="0" numCol="1" spcCol="1270" anchor="t" anchorCtr="0">
          <a:noAutofit/>
        </a:bodyPr>
        <a:lstStyle/>
        <a:p>
          <a:pPr lvl="0" algn="l" defTabSz="1422400">
            <a:lnSpc>
              <a:spcPct val="90000"/>
            </a:lnSpc>
            <a:spcBef>
              <a:spcPct val="0"/>
            </a:spcBef>
            <a:spcAft>
              <a:spcPct val="35000"/>
            </a:spcAft>
          </a:pPr>
          <a:r>
            <a:rPr lang="zh-CN" altLang="en-US" sz="3200" b="1" kern="1200" dirty="0" smtClean="0"/>
            <a:t>机械计算机</a:t>
          </a:r>
          <a:endParaRPr lang="zh-CN" altLang="en-US" sz="3200" b="1" kern="1200" dirty="0"/>
        </a:p>
      </dsp:txBody>
      <dsp:txXfrm>
        <a:off x="3358063" y="2539651"/>
        <a:ext cx="2516092" cy="731699"/>
      </dsp:txXfrm>
    </dsp:sp>
    <dsp:sp modelId="{38EB84C3-5BBA-4AA8-A2F4-4C0495FFE628}">
      <dsp:nvSpPr>
        <dsp:cNvPr id="0" name=""/>
        <dsp:cNvSpPr/>
      </dsp:nvSpPr>
      <dsp:spPr>
        <a:xfrm>
          <a:off x="5279136" y="1253109"/>
          <a:ext cx="515112" cy="51511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72D4B-6D3E-4093-B147-22A644975F14}">
      <dsp:nvSpPr>
        <dsp:cNvPr id="0" name=""/>
        <dsp:cNvSpPr/>
      </dsp:nvSpPr>
      <dsp:spPr>
        <a:xfrm>
          <a:off x="5300465" y="1403677"/>
          <a:ext cx="3157734" cy="529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7" tIns="0" rIns="0" bIns="0" numCol="1" spcCol="1270" anchor="t" anchorCtr="0">
          <a:noAutofit/>
        </a:bodyPr>
        <a:lstStyle/>
        <a:p>
          <a:pPr lvl="0" algn="ctr" defTabSz="1422400">
            <a:lnSpc>
              <a:spcPct val="90000"/>
            </a:lnSpc>
            <a:spcBef>
              <a:spcPct val="0"/>
            </a:spcBef>
            <a:spcAft>
              <a:spcPct val="35000"/>
            </a:spcAft>
          </a:pPr>
          <a:r>
            <a:rPr lang="zh-CN" altLang="en-US" sz="3200" b="1" kern="1200" dirty="0" smtClean="0"/>
            <a:t>机电计算机</a:t>
          </a:r>
          <a:endParaRPr lang="zh-CN" altLang="en-US" sz="3200" b="1" kern="1200" dirty="0"/>
        </a:p>
      </dsp:txBody>
      <dsp:txXfrm>
        <a:off x="5300465" y="1403677"/>
        <a:ext cx="3157734" cy="529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941DC-5476-4E52-BFDC-06AEEE06D55F}">
      <dsp:nvSpPr>
        <dsp:cNvPr id="0" name=""/>
        <dsp:cNvSpPr/>
      </dsp:nvSpPr>
      <dsp:spPr>
        <a:xfrm>
          <a:off x="266699" y="0"/>
          <a:ext cx="7924800" cy="4953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9DE0C-FE04-4746-AEE4-23B258C9B44F}">
      <dsp:nvSpPr>
        <dsp:cNvPr id="0" name=""/>
        <dsp:cNvSpPr/>
      </dsp:nvSpPr>
      <dsp:spPr>
        <a:xfrm>
          <a:off x="1047292" y="3683050"/>
          <a:ext cx="182270" cy="1822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55BD5-373B-473C-85FC-10889624D245}">
      <dsp:nvSpPr>
        <dsp:cNvPr id="0" name=""/>
        <dsp:cNvSpPr/>
      </dsp:nvSpPr>
      <dsp:spPr>
        <a:xfrm>
          <a:off x="1078666" y="3491082"/>
          <a:ext cx="1763417" cy="117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81" tIns="0" rIns="0" bIns="0" numCol="1" spcCol="1270" anchor="t" anchorCtr="0">
          <a:noAutofit/>
        </a:bodyPr>
        <a:lstStyle/>
        <a:p>
          <a:pPr lvl="0" algn="ctr" defTabSz="1600200">
            <a:lnSpc>
              <a:spcPct val="90000"/>
            </a:lnSpc>
            <a:spcBef>
              <a:spcPct val="0"/>
            </a:spcBef>
            <a:spcAft>
              <a:spcPct val="35000"/>
            </a:spcAft>
          </a:pPr>
          <a:r>
            <a:rPr lang="zh-CN" altLang="en-US" sz="3600" b="1" kern="1200" dirty="0" smtClean="0"/>
            <a:t>电子管</a:t>
          </a:r>
          <a:r>
            <a:rPr lang="en-US" altLang="zh-CN" sz="3600" kern="1200" dirty="0" smtClean="0"/>
            <a:t>1946</a:t>
          </a:r>
          <a:endParaRPr lang="zh-CN" altLang="en-US" sz="3600" b="1" kern="1200" dirty="0"/>
        </a:p>
      </dsp:txBody>
      <dsp:txXfrm>
        <a:off x="1078666" y="3491082"/>
        <a:ext cx="1763417" cy="1178814"/>
      </dsp:txXfrm>
    </dsp:sp>
    <dsp:sp modelId="{8832270B-FE92-44E5-9FEE-42F5428E162E}">
      <dsp:nvSpPr>
        <dsp:cNvPr id="0" name=""/>
        <dsp:cNvSpPr/>
      </dsp:nvSpPr>
      <dsp:spPr>
        <a:xfrm>
          <a:off x="2335072" y="2530983"/>
          <a:ext cx="316992" cy="31699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E01346-C28B-4CBE-BC52-7AE4FF954B38}">
      <dsp:nvSpPr>
        <dsp:cNvPr id="0" name=""/>
        <dsp:cNvSpPr/>
      </dsp:nvSpPr>
      <dsp:spPr>
        <a:xfrm>
          <a:off x="2284119" y="2572760"/>
          <a:ext cx="2274023" cy="710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67" tIns="0" rIns="0" bIns="0" numCol="1" spcCol="1270" anchor="t" anchorCtr="0">
          <a:noAutofit/>
        </a:bodyPr>
        <a:lstStyle/>
        <a:p>
          <a:pPr lvl="0" algn="ctr" defTabSz="1600200">
            <a:lnSpc>
              <a:spcPct val="90000"/>
            </a:lnSpc>
            <a:spcBef>
              <a:spcPct val="0"/>
            </a:spcBef>
            <a:spcAft>
              <a:spcPct val="35000"/>
            </a:spcAft>
          </a:pPr>
          <a:r>
            <a:rPr lang="zh-CN" altLang="en-US" sz="3600" b="1" kern="1200" dirty="0" smtClean="0"/>
            <a:t>晶体管</a:t>
          </a:r>
          <a:endParaRPr lang="en-US" altLang="zh-CN" sz="3600" b="1" kern="1200" dirty="0" smtClean="0"/>
        </a:p>
        <a:p>
          <a:pPr lvl="0" algn="ctr" defTabSz="1600200">
            <a:lnSpc>
              <a:spcPct val="90000"/>
            </a:lnSpc>
            <a:spcBef>
              <a:spcPct val="0"/>
            </a:spcBef>
            <a:spcAft>
              <a:spcPct val="35000"/>
            </a:spcAft>
          </a:pPr>
          <a:r>
            <a:rPr lang="en-US" altLang="zh-CN" sz="3600" b="0" kern="1200" dirty="0" smtClean="0"/>
            <a:t>1959</a:t>
          </a:r>
          <a:endParaRPr lang="zh-CN" altLang="en-US" sz="3600" b="0" kern="1200" dirty="0"/>
        </a:p>
      </dsp:txBody>
      <dsp:txXfrm>
        <a:off x="2284119" y="2572760"/>
        <a:ext cx="2274023" cy="710451"/>
      </dsp:txXfrm>
    </dsp:sp>
    <dsp:sp modelId="{D2AE7550-E608-4176-9511-75DF5C93F76F}">
      <dsp:nvSpPr>
        <dsp:cNvPr id="0" name=""/>
        <dsp:cNvSpPr/>
      </dsp:nvSpPr>
      <dsp:spPr>
        <a:xfrm>
          <a:off x="3979468" y="1682038"/>
          <a:ext cx="420014" cy="4200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058462-79BE-49D3-BFBD-4080BE10EBB8}">
      <dsp:nvSpPr>
        <dsp:cNvPr id="0" name=""/>
        <dsp:cNvSpPr/>
      </dsp:nvSpPr>
      <dsp:spPr>
        <a:xfrm>
          <a:off x="4280982" y="1997006"/>
          <a:ext cx="1405839" cy="1507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557" tIns="0" rIns="0" bIns="0" numCol="1" spcCol="1270" anchor="t" anchorCtr="0">
          <a:noAutofit/>
        </a:bodyPr>
        <a:lstStyle/>
        <a:p>
          <a:pPr lvl="0" algn="l" defTabSz="1600200">
            <a:lnSpc>
              <a:spcPct val="90000"/>
            </a:lnSpc>
            <a:spcBef>
              <a:spcPct val="0"/>
            </a:spcBef>
            <a:spcAft>
              <a:spcPct val="35000"/>
            </a:spcAft>
          </a:pPr>
          <a:r>
            <a:rPr lang="zh-CN" altLang="en-US" sz="3600" b="1" kern="1200" dirty="0" smtClean="0">
              <a:latin typeface="+mn-ea"/>
              <a:ea typeface="+mn-ea"/>
            </a:rPr>
            <a:t>集成电路</a:t>
          </a:r>
          <a:endParaRPr lang="en-US" altLang="zh-CN" sz="3600" b="1" kern="1200" dirty="0" smtClean="0">
            <a:latin typeface="+mn-ea"/>
            <a:ea typeface="+mn-ea"/>
          </a:endParaRPr>
        </a:p>
        <a:p>
          <a:pPr lvl="0" algn="l" defTabSz="1600200">
            <a:lnSpc>
              <a:spcPct val="90000"/>
            </a:lnSpc>
            <a:spcBef>
              <a:spcPct val="0"/>
            </a:spcBef>
            <a:spcAft>
              <a:spcPct val="35000"/>
            </a:spcAft>
          </a:pPr>
          <a:r>
            <a:rPr lang="en-US" altLang="zh-CN" sz="3600" b="0" kern="1200" dirty="0" smtClean="0">
              <a:latin typeface="+mn-ea"/>
              <a:ea typeface="+mn-ea"/>
            </a:rPr>
            <a:t>1964</a:t>
          </a:r>
          <a:endParaRPr lang="zh-CN" altLang="en-US" sz="3600" b="0" kern="1200" dirty="0">
            <a:latin typeface="+mn-ea"/>
            <a:ea typeface="+mn-ea"/>
          </a:endParaRPr>
        </a:p>
      </dsp:txBody>
      <dsp:txXfrm>
        <a:off x="4280982" y="1997006"/>
        <a:ext cx="1405839" cy="1507887"/>
      </dsp:txXfrm>
    </dsp:sp>
    <dsp:sp modelId="{93BF7072-66D4-46B9-B249-8181E93E2552}">
      <dsp:nvSpPr>
        <dsp:cNvPr id="0" name=""/>
        <dsp:cNvSpPr/>
      </dsp:nvSpPr>
      <dsp:spPr>
        <a:xfrm>
          <a:off x="5770473" y="1120368"/>
          <a:ext cx="562660" cy="56266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96D12-12B8-4371-8EC6-2CD355B4685B}">
      <dsp:nvSpPr>
        <dsp:cNvPr id="0" name=""/>
        <dsp:cNvSpPr/>
      </dsp:nvSpPr>
      <dsp:spPr>
        <a:xfrm>
          <a:off x="5995936" y="1219233"/>
          <a:ext cx="1494259" cy="355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142" tIns="0" rIns="0" bIns="0" numCol="1" spcCol="1270" anchor="t" anchorCtr="0">
          <a:noAutofit/>
        </a:bodyPr>
        <a:lstStyle/>
        <a:p>
          <a:pPr lvl="0" algn="ctr" defTabSz="1600200">
            <a:lnSpc>
              <a:spcPct val="90000"/>
            </a:lnSpc>
            <a:spcBef>
              <a:spcPct val="0"/>
            </a:spcBef>
            <a:spcAft>
              <a:spcPct val="35000"/>
            </a:spcAft>
          </a:pPr>
          <a:r>
            <a:rPr lang="zh-CN" altLang="en-US" sz="3600" b="1" kern="1200" dirty="0" smtClean="0"/>
            <a:t>超大规模集成电路</a:t>
          </a:r>
          <a:endParaRPr lang="en-US" altLang="zh-CN" sz="3600" b="1" kern="1200" dirty="0" smtClean="0"/>
        </a:p>
        <a:p>
          <a:pPr lvl="0" algn="ctr" defTabSz="1600200">
            <a:lnSpc>
              <a:spcPct val="90000"/>
            </a:lnSpc>
            <a:spcBef>
              <a:spcPct val="0"/>
            </a:spcBef>
            <a:spcAft>
              <a:spcPct val="35000"/>
            </a:spcAft>
          </a:pPr>
          <a:r>
            <a:rPr lang="en-US" altLang="zh-CN" sz="3600" b="0" kern="1200" dirty="0" smtClean="0"/>
            <a:t>1972</a:t>
          </a:r>
          <a:endParaRPr lang="zh-CN" altLang="en-US" sz="3600" b="0" kern="1200" dirty="0"/>
        </a:p>
      </dsp:txBody>
      <dsp:txXfrm>
        <a:off x="5995936" y="1219233"/>
        <a:ext cx="1494259" cy="355130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굴림" pitchFamily="50" charset="-127"/>
              </a:defRPr>
            </a:lvl1pPr>
          </a:lstStyle>
          <a:p>
            <a:endParaRPr lang="en-US" altLang="ko-KR"/>
          </a:p>
        </p:txBody>
      </p:sp>
      <p:sp>
        <p:nvSpPr>
          <p:cNvPr id="686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굴림" pitchFamily="50" charset="-127"/>
              </a:defRPr>
            </a:lvl1pPr>
          </a:lstStyle>
          <a:p>
            <a:endParaRPr lang="en-US" altLang="ko-KR"/>
          </a:p>
        </p:txBody>
      </p:sp>
      <p:sp>
        <p:nvSpPr>
          <p:cNvPr id="686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굴림" pitchFamily="50" charset="-127"/>
              </a:defRPr>
            </a:lvl1pPr>
          </a:lstStyle>
          <a:p>
            <a:endParaRPr lang="en-US" altLang="ko-KR"/>
          </a:p>
        </p:txBody>
      </p:sp>
      <p:sp>
        <p:nvSpPr>
          <p:cNvPr id="686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굴림" pitchFamily="50" charset="-127"/>
              </a:defRPr>
            </a:lvl1pPr>
          </a:lstStyle>
          <a:p>
            <a:fld id="{B6409F1D-0D13-4DEA-8C5D-9BDE9B032B94}" type="slidenum">
              <a:rPr lang="ko-KR" altLang="en-US"/>
              <a:pPr/>
              <a:t>‹#›</a:t>
            </a:fld>
            <a:endParaRPr lang="en-US" altLang="ko-KR"/>
          </a:p>
        </p:txBody>
      </p:sp>
    </p:spTree>
    <p:extLst>
      <p:ext uri="{BB962C8B-B14F-4D97-AF65-F5344CB8AC3E}">
        <p14:creationId xmlns:p14="http://schemas.microsoft.com/office/powerpoint/2010/main" val="190404362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704F68-8F8E-4E1C-ABC8-47CD57C41E09}" type="datetimeFigureOut">
              <a:rPr lang="zh-CN" altLang="en-US" smtClean="0"/>
              <a:t>2014-10-07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D66870-3EF6-4AA1-B83C-5EF97D491C29}" type="slidenum">
              <a:rPr lang="zh-CN" altLang="en-US" smtClean="0"/>
              <a:t>‹#›</a:t>
            </a:fld>
            <a:endParaRPr lang="zh-CN" altLang="en-US"/>
          </a:p>
        </p:txBody>
      </p:sp>
    </p:spTree>
    <p:extLst>
      <p:ext uri="{BB962C8B-B14F-4D97-AF65-F5344CB8AC3E}">
        <p14:creationId xmlns:p14="http://schemas.microsoft.com/office/powerpoint/2010/main" val="5181957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语言对比，宏观的架构设计</a:t>
            </a:r>
            <a:endParaRPr lang="zh-CN" altLang="en-US"/>
          </a:p>
        </p:txBody>
      </p:sp>
      <p:sp>
        <p:nvSpPr>
          <p:cNvPr id="4" name="灯片编号占位符 3"/>
          <p:cNvSpPr>
            <a:spLocks noGrp="1"/>
          </p:cNvSpPr>
          <p:nvPr>
            <p:ph type="sldNum" sz="quarter" idx="10"/>
          </p:nvPr>
        </p:nvSpPr>
        <p:spPr/>
        <p:txBody>
          <a:bodyPr/>
          <a:lstStyle/>
          <a:p>
            <a:fld id="{9BD66870-3EF6-4AA1-B83C-5EF97D491C29}" type="slidenum">
              <a:rPr lang="zh-CN" altLang="en-US" smtClean="0"/>
              <a:t>1</a:t>
            </a:fld>
            <a:endParaRPr lang="zh-CN" altLang="en-US"/>
          </a:p>
        </p:txBody>
      </p:sp>
      <p:sp>
        <p:nvSpPr>
          <p:cNvPr id="5" name="Date Placeholder 4"/>
          <p:cNvSpPr>
            <a:spLocks noGrp="1"/>
          </p:cNvSpPr>
          <p:nvPr>
            <p:ph type="dt" idx="11"/>
          </p:nvPr>
        </p:nvSpPr>
        <p:spPr/>
        <p:txBody>
          <a:bodyPr/>
          <a:lstStyle/>
          <a:p>
            <a:fld id="{1FD7C514-0AAD-43D6-8E13-7B92E46F8185}" type="datetime1">
              <a:rPr lang="zh-CN" altLang="en-US" smtClean="0"/>
              <a:t>2014-10-07</a:t>
            </a:fld>
            <a:endParaRPr lang="zh-CN" altLang="en-US"/>
          </a:p>
        </p:txBody>
      </p:sp>
    </p:spTree>
    <p:extLst>
      <p:ext uri="{BB962C8B-B14F-4D97-AF65-F5344CB8AC3E}">
        <p14:creationId xmlns:p14="http://schemas.microsoft.com/office/powerpoint/2010/main" val="3795549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蛮荒之初，第一个编程语言比现代的计算机还早诞生，</a:t>
            </a:r>
            <a:r>
              <a:rPr lang="en-US" altLang="zh-CN" dirty="0" smtClean="0"/>
              <a:t>Ada</a:t>
            </a:r>
            <a:r>
              <a:rPr lang="zh-CN" altLang="en-US" dirty="0" smtClean="0"/>
              <a:t>：第一位程序员，提花织布机：运用打孔卡上的坑洞来代表缝纫织布机的手臂动作</a:t>
            </a:r>
            <a:endParaRPr lang="en-US" altLang="zh-CN" dirty="0" smtClean="0"/>
          </a:p>
          <a:p>
            <a:endParaRPr lang="en-US" altLang="zh-CN" dirty="0" smtClean="0"/>
          </a:p>
          <a:p>
            <a:r>
              <a:rPr lang="zh-CN" altLang="en-US" dirty="0" smtClean="0"/>
              <a:t>初见锋芒，最早被确认的现代化、电力启动的计算机，</a:t>
            </a:r>
            <a:r>
              <a:rPr lang="en-US" altLang="zh-CN" dirty="0" smtClean="0"/>
              <a:t>1943 – </a:t>
            </a:r>
            <a:r>
              <a:rPr lang="en-US" altLang="zh-CN" dirty="0" err="1" smtClean="0"/>
              <a:t>Plankalkül</a:t>
            </a:r>
            <a:r>
              <a:rPr lang="zh-CN" altLang="en-US" dirty="0" smtClean="0"/>
              <a:t>，</a:t>
            </a:r>
            <a:r>
              <a:rPr lang="en-US" altLang="zh-CN" dirty="0" smtClean="0"/>
              <a:t>1943 - ENIAC coding system</a:t>
            </a:r>
            <a:r>
              <a:rPr lang="zh-CN" altLang="en-US" dirty="0" smtClean="0"/>
              <a:t>， </a:t>
            </a:r>
            <a:r>
              <a:rPr lang="en-US" altLang="zh-CN" dirty="0" smtClean="0"/>
              <a:t>1949 - C-10</a:t>
            </a:r>
          </a:p>
          <a:p>
            <a:endParaRPr lang="en-US" altLang="zh-CN" dirty="0" smtClean="0"/>
          </a:p>
          <a:p>
            <a:r>
              <a:rPr lang="zh-CN" altLang="en-US" dirty="0" smtClean="0"/>
              <a:t>百花齐放</a:t>
            </a:r>
            <a:r>
              <a:rPr lang="en-US" altLang="zh-CN" dirty="0" smtClean="0"/>
              <a:t>, Fortran (1955), LISP, COBOL, ALGOL 60</a:t>
            </a:r>
            <a:r>
              <a:rPr lang="zh-CN" altLang="en-US" dirty="0" smtClean="0"/>
              <a:t>报告</a:t>
            </a:r>
            <a:r>
              <a:rPr lang="en-US" altLang="zh-CN" dirty="0" smtClean="0"/>
              <a:t>, </a:t>
            </a:r>
            <a:r>
              <a:rPr lang="zh-CN" altLang="en-US" dirty="0" smtClean="0"/>
              <a:t>巢状区块结构</a:t>
            </a:r>
            <a:r>
              <a:rPr lang="en-US" altLang="zh-CN" dirty="0" smtClean="0"/>
              <a:t>,</a:t>
            </a:r>
            <a:r>
              <a:rPr lang="en-US" altLang="zh-CN" baseline="0" dirty="0" smtClean="0"/>
              <a:t> </a:t>
            </a:r>
            <a:r>
              <a:rPr lang="zh-CN" altLang="en-US" dirty="0" smtClean="0"/>
              <a:t>词汇范围</a:t>
            </a:r>
            <a:r>
              <a:rPr lang="en-US" altLang="zh-CN" dirty="0" smtClean="0"/>
              <a:t>, </a:t>
            </a:r>
            <a:r>
              <a:rPr lang="zh-CN" altLang="en-US" dirty="0" smtClean="0"/>
              <a:t>语言的描述方式</a:t>
            </a:r>
            <a:r>
              <a:rPr lang="en-US" altLang="zh-CN" dirty="0" smtClean="0"/>
              <a:t>, </a:t>
            </a:r>
            <a:r>
              <a:rPr lang="zh-CN" altLang="en-US" dirty="0" smtClean="0"/>
              <a:t>巴科斯</a:t>
            </a:r>
            <a:r>
              <a:rPr lang="en-US" altLang="zh-CN" dirty="0" smtClean="0"/>
              <a:t>-</a:t>
            </a:r>
            <a:r>
              <a:rPr lang="zh-CN" altLang="en-US" dirty="0" smtClean="0"/>
              <a:t>诺尔范式 </a:t>
            </a:r>
            <a:r>
              <a:rPr lang="en-US" altLang="zh-CN" dirty="0" smtClean="0"/>
              <a:t>(BNF)</a:t>
            </a:r>
            <a:r>
              <a:rPr lang="zh-CN" altLang="en-US" dirty="0" smtClean="0"/>
              <a:t>的数学化精确符号</a:t>
            </a:r>
            <a:endParaRPr lang="en-US" altLang="zh-CN" dirty="0" smtClean="0"/>
          </a:p>
          <a:p>
            <a:endParaRPr lang="en-US" altLang="zh-CN" dirty="0" smtClean="0"/>
          </a:p>
          <a:p>
            <a:r>
              <a:rPr lang="zh-CN" altLang="en-US" dirty="0" smtClean="0"/>
              <a:t>开宗立派， </a:t>
            </a:r>
            <a:r>
              <a:rPr lang="en-US" altLang="zh-CN" dirty="0" smtClean="0"/>
              <a:t>C</a:t>
            </a:r>
            <a:r>
              <a:rPr lang="zh-CN" altLang="en-US" dirty="0" smtClean="0"/>
              <a:t>，一种早期的系统程式设计语言， </a:t>
            </a:r>
            <a:r>
              <a:rPr lang="en-US" altLang="zh-CN" dirty="0" smtClean="0"/>
              <a:t>Smalltalk</a:t>
            </a:r>
            <a:r>
              <a:rPr lang="zh-CN" altLang="en-US" dirty="0" smtClean="0"/>
              <a:t>，于</a:t>
            </a:r>
            <a:r>
              <a:rPr lang="en-US" altLang="zh-CN" dirty="0" smtClean="0"/>
              <a:t>1970</a:t>
            </a:r>
            <a:r>
              <a:rPr lang="zh-CN" altLang="en-US" dirty="0" smtClean="0"/>
              <a:t>年代中期所开发，是一个完全从零开始</a:t>
            </a:r>
            <a:r>
              <a:rPr lang="en-US" altLang="zh-CN" dirty="0" smtClean="0"/>
              <a:t>(ground-up)</a:t>
            </a:r>
            <a:r>
              <a:rPr lang="zh-CN" altLang="en-US" dirty="0" smtClean="0"/>
              <a:t>设计的面向对象编程语言， </a:t>
            </a:r>
            <a:r>
              <a:rPr lang="en-US" altLang="zh-CN" dirty="0" smtClean="0"/>
              <a:t>Prolog</a:t>
            </a:r>
            <a:r>
              <a:rPr lang="zh-CN" altLang="en-US" dirty="0" smtClean="0"/>
              <a:t>，第一个逻辑程式语言</a:t>
            </a:r>
          </a:p>
          <a:p>
            <a:endParaRPr lang="en-US" altLang="zh-CN" dirty="0" smtClean="0"/>
          </a:p>
          <a:p>
            <a:r>
              <a:rPr lang="zh-CN" altLang="en-US" dirty="0" smtClean="0"/>
              <a:t>内外兼修，</a:t>
            </a:r>
            <a:r>
              <a:rPr lang="en-US" altLang="zh-CN" dirty="0" smtClean="0"/>
              <a:t>C++</a:t>
            </a:r>
            <a:r>
              <a:rPr lang="zh-CN" altLang="en-US" dirty="0" smtClean="0"/>
              <a:t>， </a:t>
            </a:r>
            <a:r>
              <a:rPr lang="en-US" altLang="zh-CN" dirty="0" smtClean="0"/>
              <a:t>Ada, Common Lisp, Perl, </a:t>
            </a:r>
            <a:r>
              <a:rPr lang="en-US" altLang="zh-CN" dirty="0" err="1" smtClean="0"/>
              <a:t>Tcl</a:t>
            </a:r>
            <a:endParaRPr lang="en-US" altLang="zh-CN" dirty="0" smtClean="0"/>
          </a:p>
          <a:p>
            <a:endParaRPr lang="en-US" altLang="zh-CN" dirty="0" smtClean="0"/>
          </a:p>
          <a:p>
            <a:r>
              <a:rPr lang="zh-CN" altLang="en-US" dirty="0" smtClean="0"/>
              <a:t>高级程序语言定义</a:t>
            </a:r>
          </a:p>
          <a:p>
            <a:endParaRPr lang="en-US" altLang="zh-CN" dirty="0" smtClean="0"/>
          </a:p>
          <a:p>
            <a:r>
              <a:rPr lang="zh-CN" altLang="en-US" dirty="0" smtClean="0"/>
              <a:t>语言</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BD66870-3EF6-4AA1-B83C-5EF97D491C29}" type="slidenum">
              <a:rPr lang="zh-CN" altLang="en-US" smtClean="0"/>
              <a:t>16</a:t>
            </a:fld>
            <a:endParaRPr lang="zh-CN" altLang="en-US"/>
          </a:p>
        </p:txBody>
      </p:sp>
      <p:sp>
        <p:nvSpPr>
          <p:cNvPr id="5" name="Date Placeholder 4"/>
          <p:cNvSpPr>
            <a:spLocks noGrp="1"/>
          </p:cNvSpPr>
          <p:nvPr>
            <p:ph type="dt" idx="11"/>
          </p:nvPr>
        </p:nvSpPr>
        <p:spPr/>
        <p:txBody>
          <a:bodyPr/>
          <a:lstStyle/>
          <a:p>
            <a:fld id="{81F77E12-8ED7-4898-821D-90B6931FA365}" type="datetime1">
              <a:rPr lang="zh-CN" altLang="en-US" smtClean="0"/>
              <a:t>2014-10-07</a:t>
            </a:fld>
            <a:endParaRPr lang="zh-CN" altLang="en-US"/>
          </a:p>
        </p:txBody>
      </p:sp>
    </p:spTree>
    <p:extLst>
      <p:ext uri="{BB962C8B-B14F-4D97-AF65-F5344CB8AC3E}">
        <p14:creationId xmlns:p14="http://schemas.microsoft.com/office/powerpoint/2010/main" val="108639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图灵奖得主</a:t>
            </a:r>
            <a:endParaRPr lang="zh-CN" altLang="en-US"/>
          </a:p>
        </p:txBody>
      </p:sp>
      <p:sp>
        <p:nvSpPr>
          <p:cNvPr id="4" name="灯片编号占位符 3"/>
          <p:cNvSpPr>
            <a:spLocks noGrp="1"/>
          </p:cNvSpPr>
          <p:nvPr>
            <p:ph type="sldNum" sz="quarter" idx="10"/>
          </p:nvPr>
        </p:nvSpPr>
        <p:spPr/>
        <p:txBody>
          <a:bodyPr/>
          <a:lstStyle/>
          <a:p>
            <a:fld id="{9BD66870-3EF6-4AA1-B83C-5EF97D491C29}" type="slidenum">
              <a:rPr lang="zh-CN" altLang="en-US" smtClean="0"/>
              <a:t>17</a:t>
            </a:fld>
            <a:endParaRPr lang="zh-CN" altLang="en-US"/>
          </a:p>
        </p:txBody>
      </p:sp>
      <p:sp>
        <p:nvSpPr>
          <p:cNvPr id="5" name="Date Placeholder 4"/>
          <p:cNvSpPr>
            <a:spLocks noGrp="1"/>
          </p:cNvSpPr>
          <p:nvPr>
            <p:ph type="dt" idx="11"/>
          </p:nvPr>
        </p:nvSpPr>
        <p:spPr/>
        <p:txBody>
          <a:bodyPr/>
          <a:lstStyle/>
          <a:p>
            <a:fld id="{9D42D04E-11B7-471F-A9ED-297500A65280}" type="datetime1">
              <a:rPr lang="zh-CN" altLang="en-US" smtClean="0"/>
              <a:t>2014-10-07</a:t>
            </a:fld>
            <a:endParaRPr lang="zh-CN" altLang="en-US"/>
          </a:p>
        </p:txBody>
      </p:sp>
    </p:spTree>
    <p:extLst>
      <p:ext uri="{BB962C8B-B14F-4D97-AF65-F5344CB8AC3E}">
        <p14:creationId xmlns:p14="http://schemas.microsoft.com/office/powerpoint/2010/main" val="190154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详细讲解这个过程，  并对程序语言分类进行讲解，结合机器，汇编和高级语言的过渡，</a:t>
            </a:r>
            <a:endParaRPr lang="zh-CN" altLang="en-US"/>
          </a:p>
        </p:txBody>
      </p:sp>
      <p:sp>
        <p:nvSpPr>
          <p:cNvPr id="4" name="灯片编号占位符 3"/>
          <p:cNvSpPr>
            <a:spLocks noGrp="1"/>
          </p:cNvSpPr>
          <p:nvPr>
            <p:ph type="sldNum" sz="quarter" idx="10"/>
          </p:nvPr>
        </p:nvSpPr>
        <p:spPr/>
        <p:txBody>
          <a:bodyPr/>
          <a:lstStyle/>
          <a:p>
            <a:fld id="{9BD66870-3EF6-4AA1-B83C-5EF97D491C29}" type="slidenum">
              <a:rPr lang="zh-CN" altLang="en-US" smtClean="0"/>
              <a:t>18</a:t>
            </a:fld>
            <a:endParaRPr lang="zh-CN" altLang="en-US"/>
          </a:p>
        </p:txBody>
      </p:sp>
      <p:sp>
        <p:nvSpPr>
          <p:cNvPr id="5" name="Date Placeholder 4"/>
          <p:cNvSpPr>
            <a:spLocks noGrp="1"/>
          </p:cNvSpPr>
          <p:nvPr>
            <p:ph type="dt" idx="11"/>
          </p:nvPr>
        </p:nvSpPr>
        <p:spPr/>
        <p:txBody>
          <a:bodyPr/>
          <a:lstStyle/>
          <a:p>
            <a:fld id="{8E7C68C1-62B6-4544-A3D2-CEBCC9591587}" type="datetime1">
              <a:rPr lang="zh-CN" altLang="en-US" smtClean="0"/>
              <a:t>2014-10-07</a:t>
            </a:fld>
            <a:endParaRPr lang="zh-CN" altLang="en-US"/>
          </a:p>
        </p:txBody>
      </p:sp>
    </p:spTree>
    <p:extLst>
      <p:ext uri="{BB962C8B-B14F-4D97-AF65-F5344CB8AC3E}">
        <p14:creationId xmlns:p14="http://schemas.microsoft.com/office/powerpoint/2010/main" val="12417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Python</a:t>
            </a:r>
            <a:r>
              <a:rPr lang="zh-CN" altLang="en-US" smtClean="0"/>
              <a:t>设计为可扩充的</a:t>
            </a:r>
            <a:endParaRPr lang="en-US" altLang="zh-CN" smtClean="0"/>
          </a:p>
          <a:p>
            <a:r>
              <a:rPr lang="en-US" altLang="zh-CN" smtClean="0"/>
              <a:t>Python</a:t>
            </a:r>
            <a:r>
              <a:rPr lang="zh-CN" altLang="en-US" smtClean="0"/>
              <a:t>提供了丰富的</a:t>
            </a:r>
            <a:r>
              <a:rPr lang="en-US" altLang="zh-CN" smtClean="0"/>
              <a:t>API</a:t>
            </a:r>
            <a:r>
              <a:rPr lang="zh-CN" altLang="en-US" smtClean="0"/>
              <a:t>和工具，以便程序员能够轻松地使用</a:t>
            </a:r>
            <a:r>
              <a:rPr lang="en-US" altLang="zh-CN" smtClean="0"/>
              <a:t>C</a:t>
            </a:r>
            <a:r>
              <a:rPr lang="zh-CN" altLang="en-US" smtClean="0"/>
              <a:t>语言、</a:t>
            </a:r>
            <a:r>
              <a:rPr lang="en-US" altLang="zh-CN" smtClean="0"/>
              <a:t>C++</a:t>
            </a:r>
            <a:r>
              <a:rPr lang="zh-CN" altLang="en-US" smtClean="0"/>
              <a:t>、</a:t>
            </a:r>
            <a:r>
              <a:rPr lang="en-US" altLang="zh-CN" smtClean="0"/>
              <a:t>Cython</a:t>
            </a:r>
            <a:r>
              <a:rPr lang="zh-CN" altLang="en-US" smtClean="0"/>
              <a:t>来编写扩充模块</a:t>
            </a:r>
            <a:endParaRPr lang="en-US" altLang="zh-CN" smtClean="0"/>
          </a:p>
          <a:p>
            <a:r>
              <a:rPr lang="zh-CN" altLang="en-US" smtClean="0"/>
              <a:t>胶水语言</a:t>
            </a:r>
            <a:endParaRPr lang="en-US" altLang="zh-CN" smtClean="0"/>
          </a:p>
          <a:p>
            <a:endParaRPr lang="en-US" altLang="zh-CN" smtClean="0"/>
          </a:p>
          <a:p>
            <a:r>
              <a:rPr lang="zh-CN" altLang="en-US" smtClean="0"/>
              <a:t>别太细</a:t>
            </a:r>
            <a:endParaRPr lang="zh-CN" altLang="en-US"/>
          </a:p>
        </p:txBody>
      </p:sp>
      <p:sp>
        <p:nvSpPr>
          <p:cNvPr id="4" name="灯片编号占位符 3"/>
          <p:cNvSpPr>
            <a:spLocks noGrp="1"/>
          </p:cNvSpPr>
          <p:nvPr>
            <p:ph type="sldNum" sz="quarter" idx="10"/>
          </p:nvPr>
        </p:nvSpPr>
        <p:spPr/>
        <p:txBody>
          <a:bodyPr/>
          <a:lstStyle/>
          <a:p>
            <a:fld id="{9BD66870-3EF6-4AA1-B83C-5EF97D491C29}" type="slidenum">
              <a:rPr lang="zh-CN" altLang="en-US" smtClean="0"/>
              <a:t>20</a:t>
            </a:fld>
            <a:endParaRPr lang="zh-CN" altLang="en-US"/>
          </a:p>
        </p:txBody>
      </p:sp>
      <p:sp>
        <p:nvSpPr>
          <p:cNvPr id="5" name="Date Placeholder 4"/>
          <p:cNvSpPr>
            <a:spLocks noGrp="1"/>
          </p:cNvSpPr>
          <p:nvPr>
            <p:ph type="dt" idx="11"/>
          </p:nvPr>
        </p:nvSpPr>
        <p:spPr/>
        <p:txBody>
          <a:bodyPr/>
          <a:lstStyle/>
          <a:p>
            <a:fld id="{4F5AE1D2-C8B0-4168-9EB4-D10D70D2FBEA}" type="datetime1">
              <a:rPr lang="zh-CN" altLang="en-US" smtClean="0"/>
              <a:t>2014-10-07</a:t>
            </a:fld>
            <a:endParaRPr lang="zh-CN" altLang="en-US"/>
          </a:p>
        </p:txBody>
      </p:sp>
    </p:spTree>
    <p:extLst>
      <p:ext uri="{BB962C8B-B14F-4D97-AF65-F5344CB8AC3E}">
        <p14:creationId xmlns:p14="http://schemas.microsoft.com/office/powerpoint/2010/main" val="374588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FFD743E9-3BA4-9140-B72B-CCB505B20F70}" type="slidenum">
              <a:rPr lang="en-US" altLang="zh-CN"/>
              <a:pPr eaLnBrk="1" hangingPunct="1"/>
              <a:t>22</a:t>
            </a:fld>
            <a:endParaRPr lang="en-US" altLang="zh-CN"/>
          </a:p>
        </p:txBody>
      </p:sp>
      <p:sp>
        <p:nvSpPr>
          <p:cNvPr id="36867" name="Rectangle 2"/>
          <p:cNvSpPr>
            <a:spLocks noGrp="1" noRot="1" noChangeAspect="1" noChangeArrowheads="1" noTextEdit="1"/>
          </p:cNvSpPr>
          <p:nvPr>
            <p:ph type="sldImg"/>
          </p:nvPr>
        </p:nvSpPr>
        <p:spPr>
          <a:xfrm>
            <a:off x="1141413" y="684213"/>
            <a:ext cx="4576762" cy="3432175"/>
          </a:xfrm>
          <a:ln/>
        </p:spPr>
      </p:sp>
      <p:sp>
        <p:nvSpPr>
          <p:cNvPr id="36868" name="Rectangle 3"/>
          <p:cNvSpPr>
            <a:spLocks noGrp="1" noChangeArrowheads="1"/>
          </p:cNvSpPr>
          <p:nvPr>
            <p:ph type="body" idx="1"/>
          </p:nvPr>
        </p:nvSpPr>
        <p:spPr>
          <a:xfrm>
            <a:off x="685800" y="4344988"/>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82" tIns="47741" rIns="95482" bIns="47741"/>
          <a:lstStyle/>
          <a:p>
            <a:pPr eaLnBrk="1" hangingPunct="1">
              <a:spcBef>
                <a:spcPct val="0"/>
              </a:spcBef>
            </a:pPr>
            <a:r>
              <a:rPr lang="zh-CN" altLang="en-US" dirty="0" smtClean="0">
                <a:ea typeface="宋体" charset="0"/>
              </a:rPr>
              <a:t>下面我们就一起编写第一个</a:t>
            </a:r>
            <a:r>
              <a:rPr lang="en-US" altLang="zh-CN" dirty="0" smtClean="0">
                <a:ea typeface="宋体" charset="0"/>
              </a:rPr>
              <a:t>Python</a:t>
            </a:r>
            <a:r>
              <a:rPr lang="zh-CN" altLang="en-US" dirty="0" smtClean="0">
                <a:ea typeface="宋体" charset="0"/>
              </a:rPr>
              <a:t>程序吧。各种语</a:t>
            </a:r>
            <a:r>
              <a:rPr lang="zh-CN" altLang="en-US" dirty="0">
                <a:ea typeface="宋体" charset="0"/>
              </a:rPr>
              <a:t>言的教科书都习惯上用“</a:t>
            </a:r>
            <a:r>
              <a:rPr lang="en-US" altLang="zh-CN" dirty="0">
                <a:ea typeface="宋体" charset="0"/>
              </a:rPr>
              <a:t>Hello, World”</a:t>
            </a:r>
            <a:r>
              <a:rPr lang="zh-CN" altLang="en-US" dirty="0">
                <a:ea typeface="宋体" charset="0"/>
              </a:rPr>
              <a:t>作为第一个程序范例</a:t>
            </a:r>
            <a:r>
              <a:rPr lang="zh-CN" altLang="en-US" dirty="0" smtClean="0">
                <a:ea typeface="宋体" charset="0"/>
              </a:rPr>
              <a:t>，向读</a:t>
            </a:r>
            <a:r>
              <a:rPr lang="zh-CN" altLang="en-US" dirty="0">
                <a:ea typeface="宋体" charset="0"/>
              </a:rPr>
              <a:t>者展开神奇的程序设计的世界。它的功能</a:t>
            </a:r>
            <a:r>
              <a:rPr lang="zh-CN" altLang="en-US" dirty="0" smtClean="0">
                <a:ea typeface="宋体" charset="0"/>
              </a:rPr>
              <a:t>是在屏幕上打印“</a:t>
            </a:r>
            <a:r>
              <a:rPr lang="en-US" altLang="zh-CN" dirty="0">
                <a:ea typeface="宋体" charset="0"/>
              </a:rPr>
              <a:t>Hello, World”</a:t>
            </a:r>
            <a:r>
              <a:rPr lang="zh-CN" altLang="en-US" dirty="0">
                <a:ea typeface="宋体" charset="0"/>
              </a:rPr>
              <a:t>。通过此程序，读者可以了解该语言的基本语法和结构，以及如何进行基本输出</a:t>
            </a:r>
            <a:r>
              <a:rPr lang="zh-CN" altLang="en-US" dirty="0" smtClean="0">
                <a:ea typeface="宋体" charset="0"/>
              </a:rPr>
              <a:t>。这个</a:t>
            </a:r>
            <a:r>
              <a:rPr lang="en-US" altLang="zh-CN" dirty="0" smtClean="0">
                <a:ea typeface="宋体" charset="0"/>
              </a:rPr>
              <a:t>Python</a:t>
            </a:r>
            <a:r>
              <a:rPr lang="zh-CN" altLang="en-US" dirty="0" smtClean="0">
                <a:ea typeface="宋体" charset="0"/>
              </a:rPr>
              <a:t>程序只有短短的两行，其中第一行是注释，也就是给人看的文字，</a:t>
            </a:r>
            <a:r>
              <a:rPr lang="en-US" altLang="zh-CN" dirty="0" smtClean="0">
                <a:ea typeface="宋体" charset="0"/>
              </a:rPr>
              <a:t>Python</a:t>
            </a:r>
            <a:r>
              <a:rPr lang="zh-CN" altLang="en-US" dirty="0" smtClean="0">
                <a:ea typeface="宋体" charset="0"/>
              </a:rPr>
              <a:t>会忽略任何注释。注释用来对程序进行解释说明，程序中任何以井号开始到行尾的文字都是注释。第二行是执行语言，功能是在屏幕上打印字符串</a:t>
            </a:r>
            <a:r>
              <a:rPr lang="en-US" altLang="zh-CN" dirty="0" smtClean="0">
                <a:ea typeface="宋体" charset="0"/>
              </a:rPr>
              <a:t>Hello</a:t>
            </a:r>
            <a:r>
              <a:rPr lang="en-US" altLang="zh-CN" baseline="0" dirty="0" smtClean="0">
                <a:ea typeface="宋体" charset="0"/>
              </a:rPr>
              <a:t>, World. </a:t>
            </a:r>
            <a:r>
              <a:rPr lang="zh-CN" altLang="en-US" baseline="0" dirty="0" smtClean="0">
                <a:ea typeface="宋体" charset="0"/>
              </a:rPr>
              <a:t>这一行和英语非常相似，似乎就是告诉计算机，</a:t>
            </a:r>
            <a:r>
              <a:rPr lang="en-US" altLang="zh-CN" baseline="0" dirty="0" smtClean="0">
                <a:ea typeface="宋体" charset="0"/>
              </a:rPr>
              <a:t>Hi</a:t>
            </a:r>
            <a:r>
              <a:rPr lang="zh-CN" altLang="en-US" baseline="0" dirty="0" smtClean="0">
                <a:ea typeface="宋体" charset="0"/>
              </a:rPr>
              <a:t>，给我</a:t>
            </a:r>
            <a:r>
              <a:rPr lang="en-US" altLang="zh-CN" baseline="0" dirty="0" smtClean="0">
                <a:ea typeface="宋体" charset="0"/>
              </a:rPr>
              <a:t>print</a:t>
            </a:r>
            <a:r>
              <a:rPr lang="zh-CN" altLang="en-US" baseline="0" dirty="0" smtClean="0">
                <a:ea typeface="宋体" charset="0"/>
              </a:rPr>
              <a:t>，也就是打印一行内容为</a:t>
            </a:r>
            <a:r>
              <a:rPr lang="en-US" altLang="zh-CN" baseline="0" dirty="0" smtClean="0">
                <a:ea typeface="宋体" charset="0"/>
              </a:rPr>
              <a:t>Hello World</a:t>
            </a:r>
            <a:r>
              <a:rPr lang="zh-CN" altLang="en-US" baseline="0" dirty="0" smtClean="0">
                <a:ea typeface="宋体" charset="0"/>
              </a:rPr>
              <a:t>的文字。怎么样，</a:t>
            </a:r>
            <a:r>
              <a:rPr lang="en-US" altLang="zh-CN" baseline="0" dirty="0" smtClean="0">
                <a:ea typeface="宋体" charset="0"/>
              </a:rPr>
              <a:t>Python</a:t>
            </a:r>
            <a:r>
              <a:rPr lang="zh-CN" altLang="en-US" baseline="0" dirty="0" smtClean="0">
                <a:ea typeface="宋体" charset="0"/>
              </a:rPr>
              <a:t>语言非常简单吧？所以</a:t>
            </a:r>
            <a:r>
              <a:rPr lang="en-US" altLang="zh-CN" baseline="0" dirty="0" smtClean="0">
                <a:ea typeface="宋体" charset="0"/>
              </a:rPr>
              <a:t>Python</a:t>
            </a:r>
            <a:r>
              <a:rPr lang="zh-CN" altLang="en-US" baseline="0" smtClean="0">
                <a:ea typeface="宋体" charset="0"/>
              </a:rPr>
              <a:t>语言也被誉为“</a:t>
            </a:r>
            <a:r>
              <a:rPr lang="zh-CN" altLang="en-US" baseline="0" dirty="0" smtClean="0">
                <a:ea typeface="宋体" charset="0"/>
              </a:rPr>
              <a:t>可执</a:t>
            </a:r>
            <a:r>
              <a:rPr lang="zh-CN" altLang="en-US" baseline="0" smtClean="0">
                <a:ea typeface="宋体" charset="0"/>
              </a:rPr>
              <a:t>行的伪代码”。</a:t>
            </a:r>
            <a:r>
              <a:rPr lang="zh-CN" altLang="en-US" baseline="0" dirty="0" smtClean="0">
                <a:ea typeface="宋体" charset="0"/>
              </a:rPr>
              <a:t>下面我们就实际的运行一下这段程序。一般有两种途径运行</a:t>
            </a:r>
            <a:r>
              <a:rPr lang="en-US" altLang="zh-CN" baseline="0" dirty="0" smtClean="0">
                <a:ea typeface="宋体" charset="0"/>
              </a:rPr>
              <a:t>Python</a:t>
            </a:r>
            <a:r>
              <a:rPr lang="zh-CN" altLang="en-US" baseline="0" dirty="0" smtClean="0">
                <a:ea typeface="宋体" charset="0"/>
              </a:rPr>
              <a:t>程序，第一种是使用</a:t>
            </a:r>
            <a:r>
              <a:rPr lang="en-US" altLang="zh-CN" baseline="0" dirty="0" smtClean="0">
                <a:ea typeface="宋体" charset="0"/>
              </a:rPr>
              <a:t>Python</a:t>
            </a:r>
            <a:r>
              <a:rPr lang="zh-CN" altLang="en-US" baseline="0" dirty="0" smtClean="0">
                <a:ea typeface="宋体" charset="0"/>
              </a:rPr>
              <a:t>控制台，第二种是使用</a:t>
            </a:r>
            <a:r>
              <a:rPr lang="en-US" altLang="zh-CN" baseline="0" dirty="0" smtClean="0">
                <a:ea typeface="宋体" charset="0"/>
              </a:rPr>
              <a:t>Python</a:t>
            </a:r>
            <a:r>
              <a:rPr lang="zh-CN" altLang="en-US" baseline="0" dirty="0" smtClean="0">
                <a:ea typeface="宋体" charset="0"/>
              </a:rPr>
              <a:t>脚本。</a:t>
            </a:r>
            <a:endParaRPr lang="zh-CN" altLang="en-US" dirty="0">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FFD743E9-3BA4-9140-B72B-CCB505B20F70}" type="slidenum">
              <a:rPr lang="en-US" altLang="zh-CN"/>
              <a:pPr eaLnBrk="1" hangingPunct="1"/>
              <a:t>23</a:t>
            </a:fld>
            <a:endParaRPr lang="en-US" altLang="zh-CN"/>
          </a:p>
        </p:txBody>
      </p:sp>
      <p:sp>
        <p:nvSpPr>
          <p:cNvPr id="36867" name="Rectangle 2"/>
          <p:cNvSpPr>
            <a:spLocks noGrp="1" noRot="1" noChangeAspect="1" noChangeArrowheads="1" noTextEdit="1"/>
          </p:cNvSpPr>
          <p:nvPr>
            <p:ph type="sldImg"/>
          </p:nvPr>
        </p:nvSpPr>
        <p:spPr>
          <a:xfrm>
            <a:off x="1141413" y="684213"/>
            <a:ext cx="4576762" cy="3432175"/>
          </a:xfrm>
          <a:ln/>
        </p:spPr>
      </p:sp>
      <p:sp>
        <p:nvSpPr>
          <p:cNvPr id="36868" name="Rectangle 3"/>
          <p:cNvSpPr>
            <a:spLocks noGrp="1" noChangeArrowheads="1"/>
          </p:cNvSpPr>
          <p:nvPr>
            <p:ph type="body" idx="1"/>
          </p:nvPr>
        </p:nvSpPr>
        <p:spPr>
          <a:xfrm>
            <a:off x="685800" y="4344988"/>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82" tIns="47741" rIns="95482" bIns="47741"/>
          <a:lstStyle/>
          <a:p>
            <a:pPr eaLnBrk="1" hangingPunct="1">
              <a:spcBef>
                <a:spcPct val="0"/>
              </a:spcBef>
            </a:pPr>
            <a:endParaRPr lang="zh-CN" altLang="en-US" dirty="0">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湖南省长沙楚墓里发现了</a:t>
            </a:r>
            <a:r>
              <a:rPr lang="en-US" altLang="zh-CN" dirty="0" smtClean="0"/>
              <a:t>n</a:t>
            </a:r>
            <a:r>
              <a:rPr lang="zh-CN" altLang="en-US" dirty="0" smtClean="0"/>
              <a:t>十根长约</a:t>
            </a:r>
            <a:r>
              <a:rPr lang="en-US" altLang="zh-CN" dirty="0" smtClean="0"/>
              <a:t>12</a:t>
            </a:r>
            <a:r>
              <a:rPr lang="zh-CN" altLang="en-US" dirty="0" smtClean="0"/>
              <a:t>厘米的竹棍。人类使用十进制和手指有关“一五一十”。山羊的数量比较少，小莫云一个人的手指头就可以清点完所有的山羊了；后来，羊的数量变多了，小莫云就和伙伴们合作，每数十只羊，就把羊交给几个小伙伴放牧，等到晚上把山羊带回来后，再一群一群地数，一个手指头表示一群羊（十只）；再后来，莫云长成了大姑娘，被指派专门负责清点部落里山羊的数量，而山羊的数量也越来越多，莫云就把以前小伙伴们放牧的十只一小群的羊十群十群地数出来，圈在一个羊圈里，数的时候用一个手指头表示一个羊圈的羊。由于莫云的聪明，部落里的羊的数目从来没有乱过。</a:t>
            </a:r>
            <a:endParaRPr lang="en-US" altLang="zh-CN" dirty="0" smtClean="0"/>
          </a:p>
          <a:p>
            <a:r>
              <a:rPr lang="zh-CN" altLang="en-US" dirty="0" smtClean="0"/>
              <a:t>帕斯卡研究了机器运转的各种传动机构，他根据数的进位制（十进位制）想到了采用齿轮来表示各个数位上的数字，通过齿轮的比来解决进位问题，低位的齿轮每转动</a:t>
            </a:r>
            <a:r>
              <a:rPr lang="en-US" altLang="zh-CN" dirty="0" smtClean="0"/>
              <a:t>10</a:t>
            </a:r>
            <a:r>
              <a:rPr lang="zh-CN" altLang="en-US" dirty="0" smtClean="0"/>
              <a:t>圈，高位上的齿轮只转动</a:t>
            </a:r>
            <a:r>
              <a:rPr lang="en-US" altLang="zh-CN" dirty="0" smtClean="0"/>
              <a:t>1</a:t>
            </a:r>
            <a:r>
              <a:rPr lang="zh-CN" altLang="en-US" dirty="0" smtClean="0"/>
              <a:t>圈。这样采用一组水平齿轮和一组垂直齿轮相互啮合转动，解决计算和自动进位，组成了一台计算机。帕斯卡的这台计算机可以计算到</a:t>
            </a:r>
            <a:r>
              <a:rPr lang="en-US" altLang="zh-CN" dirty="0" smtClean="0"/>
              <a:t>8</a:t>
            </a:r>
            <a:r>
              <a:rPr lang="zh-CN" altLang="en-US" dirty="0" smtClean="0"/>
              <a:t>位数字，表示数字的齿轮共</a:t>
            </a:r>
            <a:r>
              <a:rPr lang="en-US" altLang="zh-CN" dirty="0" smtClean="0"/>
              <a:t>16</a:t>
            </a:r>
            <a:r>
              <a:rPr lang="zh-CN" altLang="en-US" dirty="0" smtClean="0"/>
              <a:t>个，每个齿轮均分成</a:t>
            </a:r>
            <a:r>
              <a:rPr lang="en-US" altLang="zh-CN" dirty="0" smtClean="0"/>
              <a:t>10</a:t>
            </a:r>
            <a:r>
              <a:rPr lang="zh-CN" altLang="en-US" dirty="0" smtClean="0"/>
              <a:t>个齿，每个齿表示</a:t>
            </a:r>
            <a:r>
              <a:rPr lang="en-US" altLang="zh-CN" dirty="0" smtClean="0"/>
              <a:t>0</a:t>
            </a:r>
            <a:r>
              <a:rPr lang="zh-CN" altLang="en-US" dirty="0" smtClean="0"/>
              <a:t>～</a:t>
            </a:r>
            <a:r>
              <a:rPr lang="en-US" altLang="zh-CN" dirty="0" smtClean="0"/>
              <a:t>9</a:t>
            </a:r>
            <a:r>
              <a:rPr lang="zh-CN" altLang="en-US" dirty="0" smtClean="0"/>
              <a:t>中的一个数，并按大小排列。</a:t>
            </a:r>
            <a:r>
              <a:rPr lang="en-US" altLang="zh-CN" dirty="0" smtClean="0"/>
              <a:t>8</a:t>
            </a:r>
            <a:r>
              <a:rPr lang="zh-CN" altLang="en-US" dirty="0" smtClean="0"/>
              <a:t>个齿轮在上面组成垂直齿轮组，从左到右构成</a:t>
            </a:r>
            <a:r>
              <a:rPr lang="en-US" altLang="zh-CN" dirty="0" smtClean="0"/>
              <a:t>8</a:t>
            </a:r>
            <a:r>
              <a:rPr lang="zh-CN" altLang="en-US" dirty="0" smtClean="0"/>
              <a:t>位读数，分别表示个位数、十位数、百位数</a:t>
            </a:r>
            <a:r>
              <a:rPr lang="en-US" altLang="zh-CN" dirty="0" smtClean="0"/>
              <a:t>……</a:t>
            </a:r>
            <a:r>
              <a:rPr lang="zh-CN" altLang="en-US" dirty="0" smtClean="0"/>
              <a:t>千万位数；另外</a:t>
            </a:r>
            <a:r>
              <a:rPr lang="en-US" altLang="zh-CN" dirty="0" smtClean="0"/>
              <a:t>8</a:t>
            </a:r>
            <a:r>
              <a:rPr lang="zh-CN" altLang="en-US" dirty="0" smtClean="0"/>
              <a:t>个齿轮在下面组成水平齿轮组，从左到右可以进行</a:t>
            </a:r>
            <a:r>
              <a:rPr lang="en-US" altLang="zh-CN" dirty="0" smtClean="0"/>
              <a:t>8</a:t>
            </a:r>
            <a:r>
              <a:rPr lang="zh-CN" altLang="en-US" dirty="0" smtClean="0"/>
              <a:t>位数的加减。帕斯卡发明的钟表式齿轮计算机，是机械式计算机的初级阶段。它的外壳用黄铜制成，精致美观。但这台计算机的功能还很差，做乘法时必须用连加的方法；做除法时，也只能用连减的方法，而且这台机器需用一个小钥匙拨动一下方能计算，每次计算结束，都必须复原到零位以后，方可重新计算，很不方便。在计算过程中它又常发生故障。但是帕斯卡计算机的发明对以后计算机的发展具有深远的影响。它告诉人们“用纯机械装置可代替人的思维和记忆”</a:t>
            </a:r>
            <a:r>
              <a:rPr lang="zh-CN" altLang="zh-CN" dirty="0" smtClean="0"/>
              <a:t>,</a:t>
            </a:r>
            <a:r>
              <a:rPr lang="zh-CN" altLang="en-US" dirty="0" smtClean="0"/>
              <a:t>从此在欧洲兴起了“大家来造思维工具”的热潮。帕斯卡一下子成了著名人物。目前，帕斯卡发明制造的齿轮式计算机还保留有</a:t>
            </a:r>
            <a:r>
              <a:rPr lang="en-US" altLang="zh-CN" dirty="0" smtClean="0"/>
              <a:t>6 </a:t>
            </a:r>
            <a:r>
              <a:rPr lang="zh-CN" altLang="en-US" dirty="0" smtClean="0"/>
              <a:t>台。其中</a:t>
            </a:r>
            <a:r>
              <a:rPr lang="en-US" altLang="zh-CN" dirty="0" smtClean="0"/>
              <a:t>5 </a:t>
            </a:r>
            <a:r>
              <a:rPr lang="zh-CN" altLang="en-US" dirty="0" smtClean="0"/>
              <a:t>台在巴黎艺术和手工艺品博物馆内，一台保存在德累斯顿的物理教学沙龙。</a:t>
            </a:r>
            <a:r>
              <a:rPr lang="en-US" altLang="zh-CN" dirty="0" smtClean="0"/>
              <a:t>1642</a:t>
            </a:r>
            <a:r>
              <a:rPr lang="zh-CN" altLang="en-US" dirty="0" smtClean="0"/>
              <a:t>年帕斯卡一直被公认为世界上第一台齿轮式计算机的发明者，实际上，</a:t>
            </a:r>
            <a:r>
              <a:rPr lang="en-US" altLang="zh-CN" dirty="0" smtClean="0"/>
              <a:t>1623</a:t>
            </a:r>
            <a:r>
              <a:rPr lang="zh-CN" altLang="en-US" dirty="0" smtClean="0"/>
              <a:t>年卡什尔才是齿轮式计算机的第一个发明者。</a:t>
            </a:r>
            <a:endParaRPr lang="en-US" altLang="zh-CN" dirty="0" smtClean="0"/>
          </a:p>
          <a:p>
            <a:endParaRPr lang="en-US" altLang="zh-CN" dirty="0" smtClean="0"/>
          </a:p>
          <a:p>
            <a:r>
              <a:rPr lang="zh-CN" altLang="en-US" dirty="0" smtClean="0"/>
              <a:t>坊间传闻：故宫博物院藏有的</a:t>
            </a:r>
            <a:r>
              <a:rPr lang="en-US" altLang="zh-CN" dirty="0" smtClean="0"/>
              <a:t>6 </a:t>
            </a:r>
            <a:r>
              <a:rPr lang="zh-CN" altLang="en-US" dirty="0" smtClean="0"/>
              <a:t>台盘式计算机，均属帕斯卡型，可能是康熙年间制造的。估计是来华传教的法国传教士亲自见过帕斯卡加法计算机，来我国后</a:t>
            </a:r>
          </a:p>
          <a:p>
            <a:r>
              <a:rPr lang="zh-CN" altLang="en-US" dirty="0" smtClean="0"/>
              <a:t>与我国数学家共同研制，仿照帕斯卡计算机原理制造而成。</a:t>
            </a:r>
            <a:endParaRPr lang="en-US" altLang="zh-CN" dirty="0" smtClean="0"/>
          </a:p>
          <a:p>
            <a:endParaRPr lang="en-US" altLang="zh-CN" dirty="0" smtClean="0"/>
          </a:p>
          <a:p>
            <a:r>
              <a:rPr lang="zh-CN" altLang="en-US" dirty="0" smtClean="0"/>
              <a:t>我国清代制作的盘式计算机十分考究。内部构造用黄铜制作，有的表面</a:t>
            </a:r>
          </a:p>
          <a:p>
            <a:r>
              <a:rPr lang="zh-CN" altLang="en-US" dirty="0" smtClean="0"/>
              <a:t>镀金或镀银，装在红漆木盒里。</a:t>
            </a:r>
            <a:r>
              <a:rPr lang="en-US" altLang="zh-CN" dirty="0" smtClean="0"/>
              <a:t>10 </a:t>
            </a:r>
            <a:r>
              <a:rPr lang="zh-CN" altLang="en-US" dirty="0" smtClean="0"/>
              <a:t>位的有</a:t>
            </a:r>
            <a:r>
              <a:rPr lang="en-US" altLang="zh-CN" dirty="0" smtClean="0"/>
              <a:t>10 </a:t>
            </a:r>
            <a:r>
              <a:rPr lang="zh-CN" altLang="en-US" dirty="0" smtClean="0"/>
              <a:t>个圆盘，</a:t>
            </a:r>
            <a:r>
              <a:rPr lang="en-US" altLang="zh-CN" dirty="0" smtClean="0"/>
              <a:t>12 </a:t>
            </a:r>
            <a:r>
              <a:rPr lang="zh-CN" altLang="en-US" dirty="0" smtClean="0"/>
              <a:t>位的有</a:t>
            </a:r>
            <a:r>
              <a:rPr lang="en-US" altLang="zh-CN" dirty="0" smtClean="0"/>
              <a:t>12 </a:t>
            </a:r>
            <a:r>
              <a:rPr lang="zh-CN" altLang="en-US" dirty="0" smtClean="0"/>
              <a:t>个圆盘。</a:t>
            </a:r>
          </a:p>
          <a:p>
            <a:r>
              <a:rPr lang="zh-CN" altLang="en-US" dirty="0" smtClean="0"/>
              <a:t>圆盘分为上下两层，上盘固定不动，下盘可以转动。上盘的中央都刻有数位</a:t>
            </a:r>
          </a:p>
          <a:p>
            <a:r>
              <a:rPr lang="zh-CN" altLang="en-US" dirty="0" smtClean="0"/>
              <a:t>名称，其排列顺序自左至右，分别是“拾万”、“万”、“千”、“百”、</a:t>
            </a:r>
          </a:p>
          <a:p>
            <a:r>
              <a:rPr lang="zh-CN" altLang="en-US" dirty="0" smtClean="0"/>
              <a:t>“十”、“两”、“钱”、“分”、“厘”、“毫”。</a:t>
            </a:r>
            <a:r>
              <a:rPr lang="en-US" altLang="zh-CN" dirty="0" smtClean="0"/>
              <a:t>12 </a:t>
            </a:r>
            <a:r>
              <a:rPr lang="zh-CN" altLang="en-US" dirty="0" smtClean="0"/>
              <a:t>个圆盘的则多“百</a:t>
            </a:r>
          </a:p>
          <a:p>
            <a:r>
              <a:rPr lang="zh-CN" altLang="en-US" dirty="0" smtClean="0"/>
              <a:t>万”和“千万”两个单位。通过下盘下面齿轮的转动而达到做加、减、乘、</a:t>
            </a:r>
          </a:p>
          <a:p>
            <a:r>
              <a:rPr lang="zh-CN" altLang="en-US" dirty="0" smtClean="0"/>
              <a:t>除运算的目的。</a:t>
            </a:r>
          </a:p>
          <a:p>
            <a:r>
              <a:rPr lang="zh-CN" altLang="en-US" dirty="0" smtClean="0"/>
              <a:t>筹式计算机也都是黄铜制作的，外形呈长方体形，表面开有长方孔。孔</a:t>
            </a:r>
          </a:p>
          <a:p>
            <a:r>
              <a:rPr lang="zh-CN" altLang="en-US" dirty="0" smtClean="0"/>
              <a:t>下有圆柱形的滚筒，筒上面贴有用象牙制成的特殊算筹，利用齿轮转动进行</a:t>
            </a:r>
          </a:p>
          <a:p>
            <a:r>
              <a:rPr lang="zh-CN" altLang="en-US" dirty="0" smtClean="0"/>
              <a:t>运算。筹式计算机是我国独创的。</a:t>
            </a:r>
          </a:p>
          <a:p>
            <a:endParaRPr lang="en-US" altLang="zh-CN" dirty="0" smtClean="0"/>
          </a:p>
          <a:p>
            <a:r>
              <a:rPr lang="en-US" altLang="zh-CN" dirty="0" smtClean="0"/>
              <a:t>Gottfried Wilhelm Leibniz (1646</a:t>
            </a:r>
            <a:r>
              <a:rPr lang="zh-CN" altLang="en-US" dirty="0" smtClean="0"/>
              <a:t>～</a:t>
            </a:r>
            <a:r>
              <a:rPr lang="en-US" altLang="zh-CN" dirty="0" smtClean="0"/>
              <a:t>1716)</a:t>
            </a:r>
            <a:r>
              <a:rPr lang="zh-CN" altLang="en-US" dirty="0" smtClean="0"/>
              <a:t>莱布尼兹不仅是计算机的早期设计者、发明家之一，在数理逻辑的研究方面他也是一位先驱者，他在哲学史上占有显赫的地位。他还是一位法学家、历史学家、语言学家、地质学家、物理学家。他为中西科技文化的交流也做出过重大贡献。</a:t>
            </a:r>
            <a:endParaRPr lang="en-US" altLang="zh-CN" dirty="0" smtClean="0"/>
          </a:p>
          <a:p>
            <a:r>
              <a:rPr lang="en-US" altLang="zh-CN" dirty="0" smtClean="0"/>
              <a:t/>
            </a:r>
            <a:br>
              <a:rPr lang="en-US" altLang="zh-CN" dirty="0" smtClean="0"/>
            </a:br>
            <a:r>
              <a:rPr lang="zh-CN" altLang="en-US" dirty="0" smtClean="0"/>
              <a:t>莱布厄兹设计的计算机从外形上看是一个长</a:t>
            </a:r>
            <a:r>
              <a:rPr lang="en-US" altLang="zh-CN" dirty="0" smtClean="0"/>
              <a:t>100 </a:t>
            </a:r>
            <a:r>
              <a:rPr lang="zh-CN" altLang="en-US" dirty="0" smtClean="0"/>
              <a:t>厘米，宽</a:t>
            </a:r>
            <a:r>
              <a:rPr lang="en-US" altLang="zh-CN" dirty="0" smtClean="0"/>
              <a:t>30 </a:t>
            </a:r>
            <a:r>
              <a:rPr lang="zh-CN" altLang="en-US" dirty="0" smtClean="0"/>
              <a:t>厘米，高</a:t>
            </a:r>
            <a:r>
              <a:rPr lang="en-US" altLang="zh-CN" dirty="0" smtClean="0"/>
              <a:t>25 </a:t>
            </a:r>
            <a:r>
              <a:rPr lang="zh-CN" altLang="en-US" dirty="0" smtClean="0"/>
              <a:t>厘米的盒子，非常精致。它的外面装有摇柄，里面则主要由不动的计数器和可动的定位机构两部分组成。通过盒子上开的</a:t>
            </a:r>
            <a:r>
              <a:rPr lang="en-US" altLang="zh-CN" dirty="0" smtClean="0"/>
              <a:t>12</a:t>
            </a:r>
            <a:r>
              <a:rPr lang="zh-CN" altLang="en-US" dirty="0" smtClean="0"/>
              <a:t>个小“窗口”，可以看到计数器的读数。计数器的每一位数字都由带有</a:t>
            </a:r>
            <a:r>
              <a:rPr lang="en-US" altLang="zh-CN" dirty="0" smtClean="0"/>
              <a:t>10 </a:t>
            </a:r>
            <a:r>
              <a:rPr lang="zh-CN" altLang="en-US" dirty="0" smtClean="0"/>
              <a:t>个齿的齿轮构成。计算机的关键部件是一种所谓的梯形轴，这种梯形轴是齿数可变的齿轮的前身，有了它就可以顺利实现比较简便的乘除运算，导致滑架移位机构的产生，简化了多位数的乘除运算。</a:t>
            </a:r>
            <a:endParaRPr lang="en-US" altLang="zh-CN" dirty="0" smtClean="0"/>
          </a:p>
          <a:p>
            <a:endParaRPr lang="en-US" altLang="zh-CN" dirty="0" smtClean="0"/>
          </a:p>
          <a:p>
            <a:r>
              <a:rPr lang="zh-CN" altLang="en-US" dirty="0" smtClean="0"/>
              <a:t>莱布尼兹计算机是第一台有较高实用价值的机械式计算机。各行各业要进行各种计算，都离不开令人厌烦的乘除法。有了莱布尼兹的计算机，就可以大大减轻劳动强度</a:t>
            </a:r>
            <a:r>
              <a:rPr lang="en-US" altLang="zh-CN" dirty="0" smtClean="0"/>
              <a:t>1673</a:t>
            </a:r>
            <a:r>
              <a:rPr lang="zh-CN" altLang="en-US" dirty="0" smtClean="0"/>
              <a:t>年莱布尼兹被选为巴黎科学院院士和伦敦皇家学会会员。这一年他制成的第一台机械式计算机还被当作稀世珍宝送到伦敦展出。：“今后天文学家们再也不必继续去训练为了计算所需要的耐心了⋯⋯只要用上计算机，这些计算工作可以交给任何一个人去做。”</a:t>
            </a:r>
            <a:endParaRPr lang="en-US" altLang="zh-CN" dirty="0" smtClean="0"/>
          </a:p>
          <a:p>
            <a:pPr eaLnBrk="1" hangingPunct="1"/>
            <a:endParaRPr lang="zh-CN" altLang="zh-CN" dirty="0" smtClean="0"/>
          </a:p>
          <a:p>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隶书" pitchFamily="49" charset="-122"/>
                <a:ea typeface="隶书" pitchFamily="49" charset="-122"/>
              </a:rPr>
              <a:t>德国工程师朱斯（</a:t>
            </a:r>
            <a:r>
              <a:rPr lang="en-US" altLang="zh-CN" sz="1200" b="1" dirty="0" err="1" smtClean="0">
                <a:latin typeface="隶书" pitchFamily="49" charset="-122"/>
                <a:ea typeface="隶书" pitchFamily="49" charset="-122"/>
              </a:rPr>
              <a:t>K.Zuse</a:t>
            </a:r>
            <a:r>
              <a:rPr lang="zh-CN" altLang="en-US" sz="1200" b="1" dirty="0" smtClean="0">
                <a:latin typeface="隶书" pitchFamily="49" charset="-122"/>
                <a:ea typeface="隶书" pitchFamily="49" charset="-122"/>
              </a:rPr>
              <a:t>）研制出了机械可编程计算机，在</a:t>
            </a:r>
            <a:r>
              <a:rPr lang="en-US" altLang="zh-CN" sz="1200" b="1" dirty="0" smtClean="0">
                <a:latin typeface="隶书" pitchFamily="49" charset="-122"/>
                <a:ea typeface="隶书" pitchFamily="49" charset="-122"/>
              </a:rPr>
              <a:t>1941 </a:t>
            </a:r>
            <a:r>
              <a:rPr lang="zh-CN" altLang="en-US" sz="1200" b="1" dirty="0" smtClean="0">
                <a:latin typeface="隶书" pitchFamily="49" charset="-122"/>
                <a:ea typeface="隶书" pitchFamily="49" charset="-122"/>
              </a:rPr>
              <a:t>年研制成功全继电器的，机电式的通用自动计算机</a:t>
            </a:r>
            <a:r>
              <a:rPr lang="en-US" altLang="zh-CN" sz="1200" b="1" dirty="0" smtClean="0">
                <a:latin typeface="隶书" pitchFamily="49" charset="-122"/>
                <a:ea typeface="隶书" pitchFamily="49" charset="-122"/>
              </a:rPr>
              <a:t>Z—3</a:t>
            </a:r>
            <a:r>
              <a:rPr lang="zh-CN" altLang="en-US" sz="1200" b="1" dirty="0" smtClean="0">
                <a:latin typeface="隶书" pitchFamily="49" charset="-122"/>
                <a:ea typeface="隶书" pitchFamily="49" charset="-122"/>
              </a:rPr>
              <a:t>。当时世界上最先进的新型计算机了。它能够执行</a:t>
            </a:r>
            <a:r>
              <a:rPr lang="en-US" altLang="zh-CN" sz="1200" b="1" dirty="0" smtClean="0">
                <a:latin typeface="隶书" pitchFamily="49" charset="-122"/>
                <a:ea typeface="隶书" pitchFamily="49" charset="-122"/>
              </a:rPr>
              <a:t>8 </a:t>
            </a:r>
            <a:r>
              <a:rPr lang="zh-CN" altLang="en-US" sz="1200" b="1" dirty="0" smtClean="0">
                <a:latin typeface="隶书" pitchFamily="49" charset="-122"/>
                <a:ea typeface="隶书" pitchFamily="49" charset="-122"/>
              </a:rPr>
              <a:t>种指令，字长</a:t>
            </a:r>
            <a:r>
              <a:rPr lang="en-US" altLang="zh-CN" sz="1200" b="1" dirty="0" smtClean="0">
                <a:latin typeface="隶书" pitchFamily="49" charset="-122"/>
                <a:ea typeface="隶书" pitchFamily="49" charset="-122"/>
              </a:rPr>
              <a:t>22 </a:t>
            </a:r>
            <a:r>
              <a:rPr lang="zh-CN" altLang="en-US" sz="1200" b="1" dirty="0" smtClean="0">
                <a:latin typeface="隶书" pitchFamily="49" charset="-122"/>
                <a:ea typeface="隶书" pitchFamily="49" charset="-122"/>
              </a:rPr>
              <a:t>位二进制，计算加法为</a:t>
            </a:r>
            <a:r>
              <a:rPr lang="en-US" altLang="zh-CN" sz="1200" b="1" dirty="0" smtClean="0">
                <a:latin typeface="隶书" pitchFamily="49" charset="-122"/>
                <a:ea typeface="隶书" pitchFamily="49" charset="-122"/>
              </a:rPr>
              <a:t>0.3 </a:t>
            </a:r>
            <a:r>
              <a:rPr lang="zh-CN" altLang="en-US" sz="1200" b="1" dirty="0" smtClean="0">
                <a:latin typeface="隶书" pitchFamily="49" charset="-122"/>
                <a:ea typeface="隶书" pitchFamily="49" charset="-122"/>
              </a:rPr>
              <a:t>秒、乘法为</a:t>
            </a:r>
            <a:r>
              <a:rPr lang="en-US" altLang="zh-CN" sz="1200" b="1" dirty="0" smtClean="0">
                <a:latin typeface="隶书" pitchFamily="49" charset="-122"/>
                <a:ea typeface="隶书" pitchFamily="49" charset="-122"/>
              </a:rPr>
              <a:t>4</a:t>
            </a:r>
            <a:r>
              <a:rPr lang="zh-CN" altLang="en-US" sz="1200" b="1" dirty="0" smtClean="0">
                <a:latin typeface="隶书" pitchFamily="49" charset="-122"/>
                <a:ea typeface="隶书" pitchFamily="49" charset="-122"/>
              </a:rPr>
              <a:t>－</a:t>
            </a:r>
            <a:r>
              <a:rPr lang="en-US" altLang="zh-CN" sz="1200" b="1" dirty="0" smtClean="0">
                <a:latin typeface="隶书" pitchFamily="49" charset="-122"/>
                <a:ea typeface="隶书" pitchFamily="49" charset="-122"/>
              </a:rPr>
              <a:t>5 </a:t>
            </a:r>
            <a:r>
              <a:rPr lang="zh-CN" altLang="en-US" sz="1200" b="1" dirty="0" smtClean="0">
                <a:latin typeface="隶书" pitchFamily="49" charset="-122"/>
                <a:ea typeface="隶书" pitchFamily="49" charset="-122"/>
              </a:rPr>
              <a:t>秒。整机用了</a:t>
            </a:r>
            <a:r>
              <a:rPr lang="en-US" altLang="zh-CN" sz="1200" b="1" dirty="0" smtClean="0">
                <a:latin typeface="隶书" pitchFamily="49" charset="-122"/>
                <a:ea typeface="隶书" pitchFamily="49" charset="-122"/>
              </a:rPr>
              <a:t>2600 </a:t>
            </a:r>
            <a:r>
              <a:rPr lang="zh-CN" altLang="en-US" sz="1200" b="1" dirty="0" smtClean="0">
                <a:latin typeface="隶书" pitchFamily="49" charset="-122"/>
                <a:ea typeface="隶书" pitchFamily="49" charset="-122"/>
              </a:rPr>
              <a:t>个继电器，这是世界上第一台通用程序控制计算机。</a:t>
            </a:r>
            <a:endParaRPr lang="en-US" altLang="zh-CN" sz="1200" b="1" dirty="0" smtClean="0">
              <a:latin typeface="隶书" pitchFamily="49" charset="-122"/>
              <a:ea typeface="隶书"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隶书" pitchFamily="49" charset="-122"/>
                <a:ea typeface="隶书" pitchFamily="49" charset="-122"/>
              </a:rPr>
              <a:t>艾肯在</a:t>
            </a:r>
            <a:r>
              <a:rPr lang="en-US" altLang="zh-CN" sz="1200" b="1" dirty="0" smtClean="0">
                <a:latin typeface="隶书" pitchFamily="49" charset="-122"/>
                <a:ea typeface="隶书" pitchFamily="49" charset="-122"/>
              </a:rPr>
              <a:t>IBM</a:t>
            </a:r>
            <a:r>
              <a:rPr lang="zh-CN" altLang="en-US" sz="1200" b="1" dirty="0" smtClean="0">
                <a:latin typeface="隶书" pitchFamily="49" charset="-122"/>
                <a:ea typeface="隶书" pitchFamily="49" charset="-122"/>
              </a:rPr>
              <a:t>和哈佛资助下研制的</a:t>
            </a:r>
            <a:r>
              <a:rPr lang="en-US" altLang="zh-CN" sz="1200" b="1" dirty="0" smtClean="0">
                <a:latin typeface="隶书" pitchFamily="49" charset="-122"/>
                <a:ea typeface="隶书" pitchFamily="49" charset="-122"/>
              </a:rPr>
              <a:t>MARK I</a:t>
            </a:r>
            <a:r>
              <a:rPr lang="zh-CN" altLang="en-US" sz="1200" b="1" dirty="0" smtClean="0">
                <a:latin typeface="隶书" pitchFamily="49" charset="-122"/>
                <a:ea typeface="隶书" pitchFamily="49" charset="-122"/>
              </a:rPr>
              <a:t>，</a:t>
            </a:r>
            <a:r>
              <a:rPr lang="en-US" altLang="zh-CN" sz="1200" b="1" dirty="0" smtClean="0">
                <a:latin typeface="隶书" pitchFamily="49" charset="-122"/>
                <a:ea typeface="隶书" pitchFamily="49" charset="-122"/>
              </a:rPr>
              <a:t>1944年5月完工并投入使用。它用了3 000多个电机驱动的继电器，是一个重达5吨的庞然大物造价高达50万美元. </a:t>
            </a:r>
            <a:r>
              <a:rPr lang="en-US" altLang="zh-CN" sz="1200" b="1" dirty="0" err="1" smtClean="0">
                <a:latin typeface="隶书" pitchFamily="49" charset="-122"/>
                <a:ea typeface="隶书" pitchFamily="49" charset="-122"/>
              </a:rPr>
              <a:t>世界上第一台实现顺序控制的自动数字计算机</a:t>
            </a:r>
            <a:r>
              <a:rPr lang="zh-CN" altLang="en-US" sz="1200" b="1" dirty="0" smtClean="0">
                <a:latin typeface="隶书" pitchFamily="49" charset="-122"/>
                <a:ea typeface="隶书" pitchFamily="49" charset="-122"/>
              </a:rPr>
              <a:t>。数据和指令通过穿孔卡片机输入，输出则由电传打字机实现。其加法速度是</a:t>
            </a:r>
            <a:r>
              <a:rPr lang="en-US" altLang="zh-CN" sz="1200" b="1" dirty="0" smtClean="0">
                <a:latin typeface="隶书" pitchFamily="49" charset="-122"/>
                <a:ea typeface="隶书" pitchFamily="49" charset="-122"/>
              </a:rPr>
              <a:t>300ms</a:t>
            </a:r>
            <a:r>
              <a:rPr lang="zh-CN" altLang="en-US" sz="1200" b="1" dirty="0" smtClean="0">
                <a:latin typeface="隶书" pitchFamily="49" charset="-122"/>
                <a:ea typeface="隶书" pitchFamily="49" charset="-122"/>
              </a:rPr>
              <a:t>乘法速度是</a:t>
            </a:r>
            <a:r>
              <a:rPr lang="en-US" altLang="zh-CN" sz="1200" b="1" dirty="0" smtClean="0">
                <a:latin typeface="隶书" pitchFamily="49" charset="-122"/>
                <a:ea typeface="隶书" pitchFamily="49" charset="-122"/>
              </a:rPr>
              <a:t>6 s</a:t>
            </a:r>
            <a:r>
              <a:rPr lang="zh-CN" altLang="en-US" sz="1200" b="1" dirty="0" smtClean="0">
                <a:latin typeface="隶书" pitchFamily="49" charset="-122"/>
                <a:ea typeface="隶书" pitchFamily="49" charset="-122"/>
              </a:rPr>
              <a:t>。</a:t>
            </a:r>
            <a:endParaRPr lang="en-US" altLang="en-US" sz="1200" b="1" dirty="0" smtClean="0">
              <a:latin typeface="隶书" pitchFamily="49" charset="-122"/>
              <a:ea typeface="隶书" pitchFamily="49" charset="-122"/>
            </a:endParaRPr>
          </a:p>
          <a:p>
            <a:endParaRPr lang="zh-CN" altLang="en-US" dirty="0" smtClean="0"/>
          </a:p>
          <a:p>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9BD66870-3EF6-4AA1-B83C-5EF97D491C29}" type="slidenum">
              <a:rPr lang="zh-CN" altLang="en-US" smtClean="0"/>
              <a:t>3</a:t>
            </a:fld>
            <a:endParaRPr lang="zh-CN" altLang="en-US"/>
          </a:p>
        </p:txBody>
      </p:sp>
      <p:sp>
        <p:nvSpPr>
          <p:cNvPr id="5" name="Date Placeholder 4"/>
          <p:cNvSpPr>
            <a:spLocks noGrp="1"/>
          </p:cNvSpPr>
          <p:nvPr>
            <p:ph type="dt" idx="11"/>
          </p:nvPr>
        </p:nvSpPr>
        <p:spPr/>
        <p:txBody>
          <a:bodyPr/>
          <a:lstStyle/>
          <a:p>
            <a:fld id="{A89C81CC-05CB-4EAA-BEE8-E26609438EFA}" type="datetime1">
              <a:rPr lang="zh-CN" altLang="en-US" smtClean="0"/>
              <a:t>2014-10-07</a:t>
            </a:fld>
            <a:endParaRPr lang="zh-CN" altLang="en-US"/>
          </a:p>
        </p:txBody>
      </p:sp>
    </p:spTree>
    <p:extLst>
      <p:ext uri="{BB962C8B-B14F-4D97-AF65-F5344CB8AC3E}">
        <p14:creationId xmlns:p14="http://schemas.microsoft.com/office/powerpoint/2010/main" val="383177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埃尼阿克的计算速度</a:t>
            </a:r>
            <a:r>
              <a:rPr lang="zh-CN" altLang="en-US" dirty="0" smtClean="0"/>
              <a:t>，当时无与伦比，每秒钟可作</a:t>
            </a:r>
            <a:r>
              <a:rPr lang="en-US" altLang="zh-CN" dirty="0" smtClean="0"/>
              <a:t>5000 </a:t>
            </a:r>
            <a:r>
              <a:rPr lang="zh-CN" altLang="en-US" dirty="0" smtClean="0"/>
              <a:t>次运算，比当时已有的最快的继电器式计算机要快上</a:t>
            </a:r>
            <a:r>
              <a:rPr lang="en-US" altLang="zh-CN" dirty="0" smtClean="0"/>
              <a:t>1000 </a:t>
            </a:r>
            <a:r>
              <a:rPr lang="zh-CN" altLang="en-US" dirty="0" smtClean="0"/>
              <a:t>倍！它可以胜任相当广泛的科学计</a:t>
            </a:r>
          </a:p>
          <a:p>
            <a:r>
              <a:rPr lang="zh-CN" altLang="en-US" dirty="0" smtClean="0"/>
              <a:t>算，当时计算中的最复杂的问题，要数描写旋转体周围气流的五个双曲型偏微分方程组了。这个问题如果让机电式计算机来计算的话，需要化一个多月的时间；让人工手算，要化上几年时间，而埃尼阿克，仅用了一个小时，就把结果全部告诉人们了。</a:t>
            </a:r>
          </a:p>
          <a:p>
            <a:endParaRPr lang="zh-CN" altLang="en-US" dirty="0"/>
          </a:p>
        </p:txBody>
      </p:sp>
      <p:sp>
        <p:nvSpPr>
          <p:cNvPr id="4" name="灯片编号占位符 3"/>
          <p:cNvSpPr>
            <a:spLocks noGrp="1"/>
          </p:cNvSpPr>
          <p:nvPr>
            <p:ph type="sldNum" sz="quarter" idx="10"/>
          </p:nvPr>
        </p:nvSpPr>
        <p:spPr/>
        <p:txBody>
          <a:bodyPr/>
          <a:lstStyle/>
          <a:p>
            <a:fld id="{9BD66870-3EF6-4AA1-B83C-5EF97D491C29}" type="slidenum">
              <a:rPr lang="zh-CN" altLang="en-US" smtClean="0"/>
              <a:t>4</a:t>
            </a:fld>
            <a:endParaRPr lang="zh-CN" altLang="en-US"/>
          </a:p>
        </p:txBody>
      </p:sp>
      <p:sp>
        <p:nvSpPr>
          <p:cNvPr id="5" name="Date Placeholder 4"/>
          <p:cNvSpPr>
            <a:spLocks noGrp="1"/>
          </p:cNvSpPr>
          <p:nvPr>
            <p:ph type="dt" idx="11"/>
          </p:nvPr>
        </p:nvSpPr>
        <p:spPr/>
        <p:txBody>
          <a:bodyPr/>
          <a:lstStyle/>
          <a:p>
            <a:fld id="{574DD55D-2B23-4B85-B376-1AB5BF2C19AB}" type="datetime1">
              <a:rPr lang="zh-CN" altLang="en-US" smtClean="0"/>
              <a:t>2014-10-07</a:t>
            </a:fld>
            <a:endParaRPr lang="zh-CN" altLang="en-US"/>
          </a:p>
        </p:txBody>
      </p:sp>
    </p:spTree>
    <p:extLst>
      <p:ext uri="{BB962C8B-B14F-4D97-AF65-F5344CB8AC3E}">
        <p14:creationId xmlns:p14="http://schemas.microsoft.com/office/powerpoint/2010/main" val="125082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40000"/>
              </a:lnSpc>
              <a:spcBef>
                <a:spcPts val="0"/>
              </a:spcBef>
              <a:spcAft>
                <a:spcPts val="0"/>
              </a:spcAft>
              <a:buClr>
                <a:srgbClr val="0066FF"/>
              </a:buClr>
              <a:buSzTx/>
              <a:buFont typeface="Wingdings" pitchFamily="2" charset="2"/>
              <a:buChar char="u"/>
              <a:tabLst/>
              <a:defRPr/>
            </a:pPr>
            <a:r>
              <a:rPr lang="en-US" altLang="zh-CN" sz="1200" b="1" dirty="0" smtClean="0">
                <a:ea typeface="华文宋体" pitchFamily="2" charset="-122"/>
              </a:rPr>
              <a:t>1959</a:t>
            </a:r>
            <a:r>
              <a:rPr lang="zh-CN" altLang="en-US" sz="1200" b="1" dirty="0" smtClean="0">
                <a:ea typeface="华文宋体" pitchFamily="2" charset="-122"/>
              </a:rPr>
              <a:t>年：来自曾开发出第一台晶体管收音机的</a:t>
            </a:r>
            <a:r>
              <a:rPr lang="en-US" altLang="zh-CN" sz="1200" b="1" dirty="0" smtClean="0">
                <a:ea typeface="华文宋体" pitchFamily="2" charset="-122"/>
              </a:rPr>
              <a:t>TI</a:t>
            </a:r>
            <a:r>
              <a:rPr lang="zh-CN" altLang="en-US" sz="1200" b="1" dirty="0" smtClean="0">
                <a:ea typeface="华文宋体" pitchFamily="2" charset="-122"/>
              </a:rPr>
              <a:t>公司的基尔比</a:t>
            </a:r>
            <a:r>
              <a:rPr lang="en-US" altLang="zh-CN" sz="1200" b="1" dirty="0" smtClean="0">
                <a:ea typeface="华文宋体" pitchFamily="2" charset="-122"/>
              </a:rPr>
              <a:t>(J. </a:t>
            </a:r>
            <a:r>
              <a:rPr lang="en-US" altLang="zh-CN" sz="1200" b="1" dirty="0" err="1" smtClean="0">
                <a:ea typeface="华文宋体" pitchFamily="2" charset="-122"/>
              </a:rPr>
              <a:t>Kilby</a:t>
            </a:r>
            <a:r>
              <a:rPr lang="en-US" altLang="zh-CN" sz="1200" b="1" dirty="0" smtClean="0">
                <a:ea typeface="华文宋体" pitchFamily="2" charset="-122"/>
              </a:rPr>
              <a:t>) </a:t>
            </a:r>
            <a:r>
              <a:rPr lang="zh-CN" altLang="en-US" sz="1200" b="1" dirty="0" smtClean="0">
                <a:ea typeface="华文宋体" pitchFamily="2" charset="-122"/>
              </a:rPr>
              <a:t>向美国专利局申报专利</a:t>
            </a:r>
            <a:r>
              <a:rPr lang="zh-CN" altLang="en-US" sz="1200" b="1" dirty="0" smtClean="0">
                <a:latin typeface="华文宋体" pitchFamily="2" charset="-122"/>
                <a:ea typeface="华文宋体" pitchFamily="2" charset="-122"/>
              </a:rPr>
              <a:t>“</a:t>
            </a:r>
            <a:r>
              <a:rPr lang="zh-CN" altLang="en-US" sz="1200" b="1" dirty="0" smtClean="0">
                <a:ea typeface="华文宋体" pitchFamily="2" charset="-122"/>
              </a:rPr>
              <a:t>半导体集成电路</a:t>
            </a:r>
            <a:r>
              <a:rPr lang="zh-CN" altLang="en-US" sz="1200" b="1" dirty="0" smtClean="0">
                <a:latin typeface="华文宋体" pitchFamily="2" charset="-122"/>
                <a:ea typeface="华文宋体" pitchFamily="2" charset="-122"/>
              </a:rPr>
              <a:t>”</a:t>
            </a:r>
            <a:r>
              <a:rPr lang="zh-CN" altLang="en-US" sz="1200" b="1" dirty="0" smtClean="0">
                <a:ea typeface="华文宋体" pitchFamily="2" charset="-122"/>
              </a:rPr>
              <a:t>。</a:t>
            </a:r>
            <a:r>
              <a:rPr lang="en-US" altLang="zh-CN" sz="1200" b="1" dirty="0" smtClean="0">
                <a:ea typeface="华文宋体" pitchFamily="2" charset="-122"/>
              </a:rPr>
              <a:t>7</a:t>
            </a:r>
            <a:r>
              <a:rPr lang="zh-CN" altLang="en-US" sz="1200" b="1" dirty="0" smtClean="0">
                <a:ea typeface="华文宋体" pitchFamily="2" charset="-122"/>
              </a:rPr>
              <a:t>月</a:t>
            </a:r>
            <a:r>
              <a:rPr lang="en-US" altLang="zh-CN" sz="1200" b="1" dirty="0" smtClean="0">
                <a:ea typeface="华文宋体" pitchFamily="2" charset="-122"/>
              </a:rPr>
              <a:t>30</a:t>
            </a:r>
            <a:r>
              <a:rPr lang="zh-CN" altLang="en-US" sz="1200" b="1" dirty="0" smtClean="0">
                <a:ea typeface="华文宋体" pitchFamily="2" charset="-122"/>
              </a:rPr>
              <a:t>日，仙童公司向美国专利局申请专利</a:t>
            </a:r>
            <a:r>
              <a:rPr lang="zh-CN" altLang="en-US" sz="1200" b="1" dirty="0" smtClean="0">
                <a:latin typeface="华文宋体" pitchFamily="2" charset="-122"/>
                <a:ea typeface="华文宋体" pitchFamily="2" charset="-122"/>
              </a:rPr>
              <a:t>“</a:t>
            </a:r>
            <a:r>
              <a:rPr lang="zh-CN" altLang="en-US" sz="1200" b="1" dirty="0" smtClean="0">
                <a:ea typeface="华文宋体" pitchFamily="2" charset="-122"/>
              </a:rPr>
              <a:t>半导体集成电路</a:t>
            </a:r>
            <a:r>
              <a:rPr lang="zh-CN" altLang="en-US" sz="1200" b="1" dirty="0" smtClean="0">
                <a:latin typeface="华文宋体" pitchFamily="2" charset="-122"/>
                <a:ea typeface="华文宋体" pitchFamily="2" charset="-122"/>
              </a:rPr>
              <a:t>”</a:t>
            </a:r>
            <a:r>
              <a:rPr lang="zh-CN" altLang="en-US" sz="1200" b="1" dirty="0" smtClean="0">
                <a:ea typeface="华文宋体" pitchFamily="2" charset="-122"/>
              </a:rPr>
              <a:t>。几根零乱的电线将五个电子元件</a:t>
            </a:r>
            <a:r>
              <a:rPr lang="en-US" altLang="zh-CN" sz="1200" b="1" dirty="0" smtClean="0">
                <a:ea typeface="华文宋体" pitchFamily="2" charset="-122"/>
              </a:rPr>
              <a:t>(</a:t>
            </a:r>
            <a:r>
              <a:rPr lang="zh-CN" altLang="en-US" sz="1200" b="1" dirty="0" smtClean="0">
                <a:ea typeface="华文宋体" pitchFamily="2" charset="-122"/>
              </a:rPr>
              <a:t>如晶体管、二极管、电容器等</a:t>
            </a:r>
            <a:r>
              <a:rPr lang="en-US" altLang="zh-CN" sz="1200" b="1" dirty="0" smtClean="0">
                <a:ea typeface="华文宋体" pitchFamily="2" charset="-122"/>
              </a:rPr>
              <a:t>)</a:t>
            </a:r>
            <a:r>
              <a:rPr lang="zh-CN" altLang="en-US" sz="1200" b="1" dirty="0" smtClean="0">
                <a:ea typeface="华文宋体" pitchFamily="2" charset="-122"/>
              </a:rPr>
              <a:t>连接在一起，就形成了历史上第一个集成电路。</a:t>
            </a:r>
            <a:endParaRPr lang="en-US" altLang="zh-CN" sz="1200" b="1" dirty="0" smtClean="0">
              <a:ea typeface="华文宋体" pitchFamily="2" charset="-122"/>
            </a:endParaRPr>
          </a:p>
          <a:p>
            <a:pPr eaLnBrk="1" hangingPunct="1">
              <a:lnSpc>
                <a:spcPct val="140000"/>
              </a:lnSpc>
              <a:buClr>
                <a:srgbClr val="0066FF"/>
              </a:buClr>
              <a:buFont typeface="Wingdings" pitchFamily="2" charset="2"/>
              <a:buChar char="u"/>
            </a:pPr>
            <a:endParaRPr lang="en-US" altLang="zh-CN" sz="1200" b="1" dirty="0" smtClean="0">
              <a:ea typeface="华文宋体" pitchFamily="2" charset="-122"/>
            </a:endParaRPr>
          </a:p>
          <a:p>
            <a:pPr algn="just" eaLnBrk="1" hangingPunct="1">
              <a:lnSpc>
                <a:spcPct val="140000"/>
              </a:lnSpc>
              <a:buClr>
                <a:srgbClr val="0066FF"/>
              </a:buClr>
              <a:buFont typeface="Wingdings" pitchFamily="2" charset="2"/>
              <a:buChar char="u"/>
            </a:pPr>
            <a:r>
              <a:rPr lang="en-US" altLang="zh-CN" sz="1200" b="1" dirty="0" smtClean="0">
                <a:ea typeface="华文宋体" pitchFamily="2" charset="-122"/>
              </a:rPr>
              <a:t>1964</a:t>
            </a:r>
            <a:r>
              <a:rPr lang="zh-CN" altLang="en-US" sz="1200" b="1" dirty="0" smtClean="0">
                <a:ea typeface="华文宋体" pitchFamily="2" charset="-122"/>
              </a:rPr>
              <a:t>年：</a:t>
            </a:r>
            <a:r>
              <a:rPr lang="en-US" altLang="zh-CN" sz="1200" b="1" dirty="0" smtClean="0">
                <a:ea typeface="华文宋体" pitchFamily="2" charset="-122"/>
              </a:rPr>
              <a:t>IBM360</a:t>
            </a:r>
            <a:r>
              <a:rPr lang="zh-CN" altLang="en-US" sz="1200" b="1" dirty="0" smtClean="0">
                <a:ea typeface="华文宋体" pitchFamily="2" charset="-122"/>
              </a:rPr>
              <a:t>计算机问世，标志着第三代计算机的全面登场，这也是</a:t>
            </a:r>
            <a:r>
              <a:rPr lang="en-US" altLang="zh-CN" sz="1200" b="1" dirty="0" smtClean="0">
                <a:ea typeface="华文宋体" pitchFamily="2" charset="-122"/>
              </a:rPr>
              <a:t>IBM</a:t>
            </a:r>
            <a:r>
              <a:rPr lang="zh-CN" altLang="en-US" sz="1200" b="1" dirty="0" smtClean="0">
                <a:ea typeface="华文宋体" pitchFamily="2" charset="-122"/>
              </a:rPr>
              <a:t>历史上最为成功的机型。</a:t>
            </a:r>
          </a:p>
          <a:p>
            <a:pPr algn="just" eaLnBrk="1" hangingPunct="1">
              <a:lnSpc>
                <a:spcPct val="140000"/>
              </a:lnSpc>
              <a:buClr>
                <a:srgbClr val="0066FF"/>
              </a:buClr>
              <a:buFont typeface="Wingdings" pitchFamily="2" charset="2"/>
              <a:buChar char="u"/>
            </a:pPr>
            <a:r>
              <a:rPr lang="en-US" altLang="zh-CN" sz="1200" b="1" dirty="0" smtClean="0">
                <a:ea typeface="华文宋体" pitchFamily="2" charset="-122"/>
              </a:rPr>
              <a:t>1965</a:t>
            </a:r>
            <a:r>
              <a:rPr lang="zh-CN" altLang="en-US" sz="1200" b="1" dirty="0" smtClean="0">
                <a:ea typeface="华文宋体" pitchFamily="2" charset="-122"/>
              </a:rPr>
              <a:t>年：</a:t>
            </a:r>
            <a:r>
              <a:rPr lang="en-US" altLang="zh-CN" sz="1200" b="1" dirty="0" smtClean="0">
                <a:ea typeface="华文宋体" pitchFamily="2" charset="-122"/>
              </a:rPr>
              <a:t>DEC</a:t>
            </a:r>
            <a:r>
              <a:rPr lang="zh-CN" altLang="en-US" sz="1200" b="1" dirty="0" smtClean="0">
                <a:ea typeface="华文宋体" pitchFamily="2" charset="-122"/>
              </a:rPr>
              <a:t>公司推出了</a:t>
            </a:r>
            <a:r>
              <a:rPr lang="en-US" altLang="zh-CN" sz="1200" b="1" dirty="0" smtClean="0">
                <a:ea typeface="华文宋体" pitchFamily="2" charset="-122"/>
              </a:rPr>
              <a:t>PDP-8</a:t>
            </a:r>
            <a:r>
              <a:rPr lang="zh-CN" altLang="en-US" sz="1200" b="1" dirty="0" smtClean="0">
                <a:ea typeface="华文宋体" pitchFamily="2" charset="-122"/>
              </a:rPr>
              <a:t>型计算机，标志着小型机时代的到来。</a:t>
            </a:r>
            <a:endParaRPr lang="en-US" altLang="zh-CN" sz="1200" b="1" dirty="0" smtClean="0">
              <a:ea typeface="华文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ea typeface="华文宋体" pitchFamily="2" charset="-122"/>
              </a:rPr>
              <a:t>1971年，INTEL的特德.霍夫研制成功了第一枚能够实际工作的微处理器4004，该处理器在面积约12平方毫米的芯片上集成了2250个晶体管，运算能力足以超过ENICA。Intel于同年11月15日正式对外公布了这款处理器。</a:t>
            </a:r>
            <a:r>
              <a:rPr lang="zh-CN" altLang="en-US" sz="1200" b="1" dirty="0" smtClean="0">
                <a:ea typeface="华文宋体" pitchFamily="2" charset="-122"/>
              </a:rPr>
              <a:t>从此进入微处理器时代</a:t>
            </a:r>
            <a:endParaRPr lang="en-US" altLang="zh-CN" sz="1200" b="1" dirty="0" smtClean="0">
              <a:ea typeface="华文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9BD66870-3EF6-4AA1-B83C-5EF97D491C29}" type="slidenum">
              <a:rPr lang="zh-CN" altLang="en-US" smtClean="0"/>
              <a:t>5</a:t>
            </a:fld>
            <a:endParaRPr lang="zh-CN" altLang="en-US"/>
          </a:p>
        </p:txBody>
      </p:sp>
      <p:sp>
        <p:nvSpPr>
          <p:cNvPr id="5" name="Date Placeholder 4"/>
          <p:cNvSpPr>
            <a:spLocks noGrp="1"/>
          </p:cNvSpPr>
          <p:nvPr>
            <p:ph type="dt" idx="11"/>
          </p:nvPr>
        </p:nvSpPr>
        <p:spPr/>
        <p:txBody>
          <a:bodyPr/>
          <a:lstStyle/>
          <a:p>
            <a:fld id="{6C43984D-9FDB-4B61-928D-3C185BF8C1B7}" type="datetime1">
              <a:rPr lang="zh-CN" altLang="en-US" smtClean="0"/>
              <a:t>2014-10-07</a:t>
            </a:fld>
            <a:endParaRPr lang="zh-CN" altLang="en-US"/>
          </a:p>
        </p:txBody>
      </p:sp>
    </p:spTree>
    <p:extLst>
      <p:ext uri="{BB962C8B-B14F-4D97-AF65-F5344CB8AC3E}">
        <p14:creationId xmlns:p14="http://schemas.microsoft.com/office/powerpoint/2010/main" val="27808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D66870-3EF6-4AA1-B83C-5EF97D491C29}" type="slidenum">
              <a:rPr lang="zh-CN" altLang="en-US" smtClean="0"/>
              <a:t>6</a:t>
            </a:fld>
            <a:endParaRPr lang="zh-CN" altLang="en-US"/>
          </a:p>
        </p:txBody>
      </p:sp>
      <p:sp>
        <p:nvSpPr>
          <p:cNvPr id="5" name="Date Placeholder 4"/>
          <p:cNvSpPr>
            <a:spLocks noGrp="1"/>
          </p:cNvSpPr>
          <p:nvPr>
            <p:ph type="dt" idx="11"/>
          </p:nvPr>
        </p:nvSpPr>
        <p:spPr/>
        <p:txBody>
          <a:bodyPr/>
          <a:lstStyle/>
          <a:p>
            <a:fld id="{02345B7E-1277-48DC-A15C-AA8088E8B9D1}" type="datetime1">
              <a:rPr lang="zh-CN" altLang="en-US" smtClean="0"/>
              <a:t>2014-10-07</a:t>
            </a:fld>
            <a:endParaRPr lang="zh-CN" altLang="en-US"/>
          </a:p>
        </p:txBody>
      </p:sp>
    </p:spTree>
    <p:extLst>
      <p:ext uri="{BB962C8B-B14F-4D97-AF65-F5344CB8AC3E}">
        <p14:creationId xmlns:p14="http://schemas.microsoft.com/office/powerpoint/2010/main" val="74449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207D1468-E92B-A242-B607-48A7D456723A}" type="slidenum">
              <a:rPr lang="en-US" altLang="zh-CN"/>
              <a:pPr eaLnBrk="1" hangingPunct="1"/>
              <a:t>12</a:t>
            </a:fld>
            <a:endParaRPr lang="en-US" altLang="zh-CN"/>
          </a:p>
        </p:txBody>
      </p:sp>
      <p:sp>
        <p:nvSpPr>
          <p:cNvPr id="29699" name="Text Box 2"/>
          <p:cNvSpPr txBox="1">
            <a:spLocks noChangeArrowheads="1"/>
          </p:cNvSpPr>
          <p:nvPr/>
        </p:nvSpPr>
        <p:spPr bwMode="auto">
          <a:xfrm>
            <a:off x="958850" y="684213"/>
            <a:ext cx="4943475"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lang="zh-CN" altLang="en-US"/>
          </a:p>
        </p:txBody>
      </p:sp>
      <p:sp>
        <p:nvSpPr>
          <p:cNvPr id="29700" name="Rectangle 3"/>
          <p:cNvSpPr>
            <a:spLocks noGrp="1" noChangeArrowheads="1"/>
          </p:cNvSpPr>
          <p:nvPr>
            <p:ph type="body"/>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pPr eaLnBrk="1" hangingPunct="1"/>
            <a:r>
              <a:rPr lang="zh-CN" altLang="en-US" dirty="0" smtClean="0">
                <a:ea typeface="宋体" charset="0"/>
              </a:rPr>
              <a:t>既然计算机的程序都是二进制的，那么一段计算机程序很可能长成这样，其实这段程序就是计算简单的</a:t>
            </a:r>
            <a:r>
              <a:rPr lang="en-US" altLang="zh-CN" dirty="0" smtClean="0">
                <a:ea typeface="宋体" charset="0"/>
              </a:rPr>
              <a:t>1+1</a:t>
            </a:r>
            <a:r>
              <a:rPr lang="zh-CN" altLang="en-US" dirty="0" smtClean="0">
                <a:ea typeface="宋体" charset="0"/>
              </a:rPr>
              <a:t>。这种程序的表示方式显然有很大的问题，首先是不方便记忆，其次如果出现了错误，比如有一位</a:t>
            </a:r>
            <a:r>
              <a:rPr lang="en-US" altLang="zh-CN" dirty="0" smtClean="0">
                <a:ea typeface="宋体" charset="0"/>
              </a:rPr>
              <a:t>1</a:t>
            </a:r>
            <a:r>
              <a:rPr lang="zh-CN" altLang="en-US" dirty="0" smtClean="0">
                <a:ea typeface="宋体" charset="0"/>
              </a:rPr>
              <a:t>被写成了</a:t>
            </a:r>
            <a:r>
              <a:rPr lang="en-US" altLang="zh-CN" dirty="0" smtClean="0">
                <a:ea typeface="宋体" charset="0"/>
              </a:rPr>
              <a:t>0</a:t>
            </a:r>
            <a:r>
              <a:rPr lang="zh-CN" altLang="en-US" dirty="0" smtClean="0">
                <a:ea typeface="宋体" charset="0"/>
              </a:rPr>
              <a:t>，是很难发现的。</a:t>
            </a:r>
            <a:endParaRPr lang="zh-CN" dirty="0">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1865A42D-59EB-AE44-918B-94D8139625BB}" type="slidenum">
              <a:rPr lang="en-US" altLang="zh-CN"/>
              <a:pPr eaLnBrk="1" hangingPunct="1"/>
              <a:t>13</a:t>
            </a:fld>
            <a:endParaRPr lang="en-US" altLang="zh-CN"/>
          </a:p>
        </p:txBody>
      </p:sp>
      <p:sp>
        <p:nvSpPr>
          <p:cNvPr id="31747" name="Text Box 2"/>
          <p:cNvSpPr txBox="1">
            <a:spLocks noChangeArrowheads="1"/>
          </p:cNvSpPr>
          <p:nvPr/>
        </p:nvSpPr>
        <p:spPr bwMode="auto">
          <a:xfrm>
            <a:off x="958850" y="684213"/>
            <a:ext cx="4943475"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lang="zh-CN" altLang="en-US"/>
          </a:p>
        </p:txBody>
      </p:sp>
      <p:sp>
        <p:nvSpPr>
          <p:cNvPr id="31748" name="Rectangle 3"/>
          <p:cNvSpPr>
            <a:spLocks noGrp="1" noChangeArrowheads="1"/>
          </p:cNvSpPr>
          <p:nvPr>
            <p:ph type="body"/>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pPr eaLnBrk="1" hangingPunct="1"/>
            <a:r>
              <a:rPr lang="zh-CN" altLang="en-US" dirty="0" smtClean="0">
                <a:ea typeface="宋体" charset="0"/>
              </a:rPr>
              <a:t>为了解决这个问题，人们将发明了汇编语言，也就是用一条较易为人理解的语句，表示一系列二进制指令。如之前程序的前</a:t>
            </a:r>
            <a:r>
              <a:rPr lang="en-US" altLang="zh-CN" dirty="0" smtClean="0">
                <a:ea typeface="宋体" charset="0"/>
              </a:rPr>
              <a:t>3</a:t>
            </a:r>
            <a:r>
              <a:rPr lang="zh-CN" altLang="en-US" dirty="0" smtClean="0">
                <a:ea typeface="宋体" charset="0"/>
              </a:rPr>
              <a:t>条表示将数字</a:t>
            </a:r>
            <a:r>
              <a:rPr lang="en-US" altLang="zh-CN" dirty="0" smtClean="0">
                <a:ea typeface="宋体" charset="0"/>
              </a:rPr>
              <a:t>1</a:t>
            </a:r>
            <a:r>
              <a:rPr lang="zh-CN" altLang="en-US" dirty="0" smtClean="0">
                <a:ea typeface="宋体" charset="0"/>
              </a:rPr>
              <a:t>放入寄存器</a:t>
            </a:r>
            <a:r>
              <a:rPr lang="en-US" altLang="zh-CN" dirty="0" smtClean="0">
                <a:ea typeface="宋体" charset="0"/>
              </a:rPr>
              <a:t>AX</a:t>
            </a:r>
            <a:r>
              <a:rPr lang="zh-CN" altLang="en-US" dirty="0" smtClean="0">
                <a:ea typeface="宋体" charset="0"/>
              </a:rPr>
              <a:t>，后三条表示将寄存器</a:t>
            </a:r>
            <a:r>
              <a:rPr lang="en-US" altLang="zh-CN" dirty="0" smtClean="0">
                <a:ea typeface="宋体" charset="0"/>
              </a:rPr>
              <a:t>AX</a:t>
            </a:r>
            <a:r>
              <a:rPr lang="zh-CN" altLang="en-US" dirty="0" smtClean="0">
                <a:ea typeface="宋体" charset="0"/>
              </a:rPr>
              <a:t>的值加</a:t>
            </a:r>
            <a:r>
              <a:rPr lang="en-US" altLang="zh-CN" dirty="0" smtClean="0">
                <a:ea typeface="宋体" charset="0"/>
              </a:rPr>
              <a:t>1</a:t>
            </a:r>
            <a:r>
              <a:rPr lang="zh-CN" altLang="en-US" dirty="0" smtClean="0">
                <a:ea typeface="宋体" charset="0"/>
              </a:rPr>
              <a:t>。汇编语言就是机器语言的映射，它更贴近机器，所以又称低级语言。虽然比机器语言更易为人们所理解，但是依然不够直观。我们更希望直接用</a:t>
            </a:r>
            <a:r>
              <a:rPr lang="en-US" altLang="zh-CN" dirty="0" smtClean="0">
                <a:ea typeface="宋体" charset="0"/>
              </a:rPr>
              <a:t>1+1</a:t>
            </a:r>
            <a:r>
              <a:rPr lang="zh-CN" altLang="en-US" dirty="0" smtClean="0">
                <a:ea typeface="宋体" charset="0"/>
              </a:rPr>
              <a:t>表示加法运算，而不是对寄存器进行操作。</a:t>
            </a:r>
            <a:endParaRPr lang="zh-CN" dirty="0">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166B538C-1884-1445-B8E3-8A9EF91C8449}" type="slidenum">
              <a:rPr lang="en-US" altLang="zh-CN"/>
              <a:pPr eaLnBrk="1" hangingPunct="1"/>
              <a:t>14</a:t>
            </a:fld>
            <a:endParaRPr lang="en-US" altLang="zh-CN"/>
          </a:p>
        </p:txBody>
      </p:sp>
      <p:sp>
        <p:nvSpPr>
          <p:cNvPr id="32771" name="Text Box 2"/>
          <p:cNvSpPr txBox="1">
            <a:spLocks noChangeArrowheads="1"/>
          </p:cNvSpPr>
          <p:nvPr/>
        </p:nvSpPr>
        <p:spPr bwMode="auto">
          <a:xfrm>
            <a:off x="958850" y="684213"/>
            <a:ext cx="4943475"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lang="zh-CN" altLang="en-US"/>
          </a:p>
        </p:txBody>
      </p:sp>
      <p:sp>
        <p:nvSpPr>
          <p:cNvPr id="32772" name="Rectangle 3"/>
          <p:cNvSpPr>
            <a:spLocks noGrp="1" noChangeArrowheads="1"/>
          </p:cNvSpPr>
          <p:nvPr>
            <p:ph type="body"/>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pPr eaLnBrk="1" hangingPunct="1"/>
            <a:r>
              <a:rPr lang="zh-CN" altLang="en-US" dirty="0" smtClean="0">
                <a:ea typeface="宋体" charset="0"/>
              </a:rPr>
              <a:t>于是，高级语言就应运而生了，这里的高级是</a:t>
            </a:r>
            <a:r>
              <a:rPr lang="en-US" altLang="zh-CN" dirty="0" smtClean="0">
                <a:ea typeface="宋体" charset="0"/>
              </a:rPr>
              <a:t>High-level</a:t>
            </a:r>
            <a:r>
              <a:rPr lang="zh-CN" altLang="en-US" dirty="0" smtClean="0">
                <a:ea typeface="宋体" charset="0"/>
              </a:rPr>
              <a:t>的意思，而不是</a:t>
            </a:r>
            <a:r>
              <a:rPr lang="en-US" altLang="zh-CN" dirty="0" smtClean="0">
                <a:ea typeface="宋体" charset="0"/>
              </a:rPr>
              <a:t>advanced</a:t>
            </a:r>
            <a:r>
              <a:rPr lang="zh-CN" altLang="en-US" dirty="0" smtClean="0">
                <a:ea typeface="宋体" charset="0"/>
              </a:rPr>
              <a:t>所指的高级，也就是说和汇编语言这种低级语言相比，它更贴近人类的思维方式，因此可用性更好。如使用本门课将要介绍的</a:t>
            </a:r>
            <a:r>
              <a:rPr lang="en-US" altLang="zh-CN" dirty="0" smtClean="0">
                <a:ea typeface="宋体" charset="0"/>
              </a:rPr>
              <a:t>Python</a:t>
            </a:r>
            <a:r>
              <a:rPr lang="zh-CN" altLang="en-US" dirty="0" smtClean="0">
                <a:ea typeface="宋体" charset="0"/>
              </a:rPr>
              <a:t>语言完成</a:t>
            </a:r>
            <a:r>
              <a:rPr lang="en-US" altLang="zh-CN" dirty="0" smtClean="0">
                <a:ea typeface="宋体" charset="0"/>
              </a:rPr>
              <a:t>1+1</a:t>
            </a:r>
            <a:r>
              <a:rPr lang="zh-CN" altLang="en-US" dirty="0" smtClean="0">
                <a:ea typeface="宋体" charset="0"/>
              </a:rPr>
              <a:t>的计算，是非常容易且直观的，只需要这一条语句，即计算</a:t>
            </a:r>
            <a:r>
              <a:rPr lang="en-US" altLang="zh-CN" dirty="0" smtClean="0">
                <a:ea typeface="宋体" charset="0"/>
              </a:rPr>
              <a:t>1+1</a:t>
            </a:r>
            <a:r>
              <a:rPr lang="zh-CN" altLang="en-US" dirty="0" smtClean="0">
                <a:ea typeface="宋体" charset="0"/>
              </a:rPr>
              <a:t>，并将结果打印到屏幕上。</a:t>
            </a:r>
            <a:endParaRPr lang="zh-CN" dirty="0">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不可思议、抓狂、欣慰、鼓掌</a:t>
            </a:r>
            <a:endParaRPr lang="en-US" altLang="zh-CN" smtClean="0"/>
          </a:p>
          <a:p>
            <a:endParaRPr lang="en-US" altLang="zh-CN" smtClean="0"/>
          </a:p>
          <a:p>
            <a:r>
              <a:rPr lang="zh-CN" altLang="en-US" smtClean="0"/>
              <a:t>为什么要用二进制</a:t>
            </a:r>
            <a:endParaRPr lang="zh-CN" altLang="en-US"/>
          </a:p>
        </p:txBody>
      </p:sp>
      <p:sp>
        <p:nvSpPr>
          <p:cNvPr id="4" name="灯片编号占位符 3"/>
          <p:cNvSpPr>
            <a:spLocks noGrp="1"/>
          </p:cNvSpPr>
          <p:nvPr>
            <p:ph type="sldNum" sz="quarter" idx="10"/>
          </p:nvPr>
        </p:nvSpPr>
        <p:spPr/>
        <p:txBody>
          <a:bodyPr/>
          <a:lstStyle/>
          <a:p>
            <a:fld id="{9BD66870-3EF6-4AA1-B83C-5EF97D491C29}" type="slidenum">
              <a:rPr lang="zh-CN" altLang="en-US" smtClean="0"/>
              <a:t>15</a:t>
            </a:fld>
            <a:endParaRPr lang="zh-CN" altLang="en-US"/>
          </a:p>
        </p:txBody>
      </p:sp>
      <p:sp>
        <p:nvSpPr>
          <p:cNvPr id="5" name="Date Placeholder 4"/>
          <p:cNvSpPr>
            <a:spLocks noGrp="1"/>
          </p:cNvSpPr>
          <p:nvPr>
            <p:ph type="dt" idx="11"/>
          </p:nvPr>
        </p:nvSpPr>
        <p:spPr/>
        <p:txBody>
          <a:bodyPr/>
          <a:lstStyle/>
          <a:p>
            <a:fld id="{3C10E00A-8AF0-4388-87E5-251838B39EF1}" type="datetime1">
              <a:rPr lang="zh-CN" altLang="en-US" smtClean="0"/>
              <a:t>2014-10-07</a:t>
            </a:fld>
            <a:endParaRPr lang="zh-CN" altLang="en-US"/>
          </a:p>
        </p:txBody>
      </p:sp>
    </p:spTree>
    <p:extLst>
      <p:ext uri="{BB962C8B-B14F-4D97-AF65-F5344CB8AC3E}">
        <p14:creationId xmlns:p14="http://schemas.microsoft.com/office/powerpoint/2010/main" val="372109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7941" name="AutoShape 2405"/>
          <p:cNvSpPr>
            <a:spLocks noChangeArrowheads="1"/>
          </p:cNvSpPr>
          <p:nvPr userDrawn="1"/>
        </p:nvSpPr>
        <p:spPr bwMode="gray">
          <a:xfrm>
            <a:off x="0" y="1752600"/>
            <a:ext cx="9144000" cy="2514600"/>
          </a:xfrm>
          <a:prstGeom prst="flowChartDocument">
            <a:avLst/>
          </a:prstGeom>
          <a:ln>
            <a:noFill/>
          </a:ln>
          <a:effectLst>
            <a:glow rad="63500">
              <a:schemeClr val="accent2">
                <a:alpha val="45000"/>
                <a:satMod val="12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wrap="none" anchor="ctr"/>
          <a:lstStyle/>
          <a:p>
            <a:endParaRPr lang="zh-CN" altLang="en-US"/>
          </a:p>
        </p:txBody>
      </p:sp>
      <p:sp>
        <p:nvSpPr>
          <p:cNvPr id="67932" name="AutoShape 2396"/>
          <p:cNvSpPr>
            <a:spLocks noChangeArrowheads="1"/>
          </p:cNvSpPr>
          <p:nvPr userDrawn="1"/>
        </p:nvSpPr>
        <p:spPr bwMode="gray">
          <a:xfrm>
            <a:off x="306388" y="1752600"/>
            <a:ext cx="9144000" cy="2362200"/>
          </a:xfrm>
          <a:prstGeom prst="flowChartDocument">
            <a:avLst/>
          </a:prstGeom>
          <a:gradFill rotWithShape="0">
            <a:gsLst>
              <a:gs pos="0">
                <a:schemeClr val="accent1">
                  <a:gamma/>
                  <a:shade val="84706"/>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40" name="AutoShape 2404"/>
          <p:cNvSpPr>
            <a:spLocks noChangeArrowheads="1"/>
          </p:cNvSpPr>
          <p:nvPr userDrawn="1"/>
        </p:nvSpPr>
        <p:spPr bwMode="gray">
          <a:xfrm>
            <a:off x="0" y="304800"/>
            <a:ext cx="9144000" cy="2209800"/>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1" name="AutoShape 2395"/>
          <p:cNvSpPr>
            <a:spLocks noChangeArrowheads="1"/>
          </p:cNvSpPr>
          <p:nvPr userDrawn="1"/>
        </p:nvSpPr>
        <p:spPr bwMode="gray">
          <a:xfrm>
            <a:off x="0" y="0"/>
            <a:ext cx="9144000" cy="2057400"/>
          </a:xfrm>
          <a:prstGeom prst="flowChartDocument">
            <a:avLst/>
          </a:prstGeom>
          <a:gradFill rotWithShape="0">
            <a:gsLst>
              <a:gs pos="0">
                <a:schemeClr val="accent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0" name="Oval 2394"/>
          <p:cNvSpPr>
            <a:spLocks noChangeArrowheads="1"/>
          </p:cNvSpPr>
          <p:nvPr userDrawn="1"/>
        </p:nvSpPr>
        <p:spPr bwMode="gray">
          <a:xfrm>
            <a:off x="722313" y="1752600"/>
            <a:ext cx="552450" cy="508000"/>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4" name="Oval 2398"/>
          <p:cNvSpPr>
            <a:spLocks noChangeArrowheads="1"/>
          </p:cNvSpPr>
          <p:nvPr userDrawn="1"/>
        </p:nvSpPr>
        <p:spPr bwMode="gray">
          <a:xfrm>
            <a:off x="2971800" y="1773238"/>
            <a:ext cx="230188" cy="207963"/>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5" name="Oval 2399"/>
          <p:cNvSpPr>
            <a:spLocks noChangeArrowheads="1"/>
          </p:cNvSpPr>
          <p:nvPr userDrawn="1"/>
        </p:nvSpPr>
        <p:spPr bwMode="gray">
          <a:xfrm>
            <a:off x="2247900" y="2271713"/>
            <a:ext cx="538163" cy="495300"/>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48" name="Rectangle 536"/>
          <p:cNvSpPr>
            <a:spLocks noGrp="1" noChangeArrowheads="1"/>
          </p:cNvSpPr>
          <p:nvPr userDrawn="1">
            <p:ph type="ctrTitle" sz="quarter"/>
          </p:nvPr>
        </p:nvSpPr>
        <p:spPr bwMode="black">
          <a:xfrm>
            <a:off x="0" y="2533650"/>
            <a:ext cx="8723313" cy="1123950"/>
          </a:xfrm>
        </p:spPr>
        <p:txBody>
          <a:bodyPr/>
          <a:lstStyle>
            <a:lvl1pPr algn="r">
              <a:defRPr sz="4800">
                <a:solidFill>
                  <a:schemeClr val="bg1"/>
                </a:solidFill>
                <a:ea typeface="굴림" pitchFamily="50" charset="-127"/>
              </a:defRPr>
            </a:lvl1pPr>
          </a:lstStyle>
          <a:p>
            <a:pPr lvl="0"/>
            <a:r>
              <a:rPr lang="zh-CN" altLang="en-US" noProof="0" smtClean="0"/>
              <a:t>单击此处编辑母版标题样式</a:t>
            </a:r>
            <a:endParaRPr lang="en-US" altLang="ko-KR" noProof="0"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787937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152400"/>
            <a:ext cx="213360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624840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9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675675" y="127686"/>
            <a:ext cx="7772400"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81000" y="1143000"/>
            <a:ext cx="8458200" cy="4953000"/>
          </a:xfrm>
        </p:spPr>
        <p:txBody>
          <a:bodyPr/>
          <a:lstStyle/>
          <a:p>
            <a:r>
              <a:rPr lang="zh-CN" altLang="en-US" smtClean="0"/>
              <a:t>单击图标添加图表</a:t>
            </a:r>
            <a:endParaRPr lang="zh-CN" altLang="en-US"/>
          </a:p>
        </p:txBody>
      </p:sp>
    </p:spTree>
    <p:extLst>
      <p:ext uri="{BB962C8B-B14F-4D97-AF65-F5344CB8AC3E}">
        <p14:creationId xmlns:p14="http://schemas.microsoft.com/office/powerpoint/2010/main" val="5201132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75675" y="127686"/>
            <a:ext cx="7772400"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81000" y="1143000"/>
            <a:ext cx="8458200" cy="4953000"/>
          </a:xfrm>
        </p:spPr>
        <p:txBody>
          <a:bodyPr/>
          <a:lstStyle/>
          <a:p>
            <a:r>
              <a:rPr lang="zh-CN" altLang="en-US" smtClean="0"/>
              <a:t>单击图标添加表格</a:t>
            </a:r>
            <a:endParaRPr lang="zh-CN" altLang="en-US"/>
          </a:p>
        </p:txBody>
      </p:sp>
    </p:spTree>
    <p:extLst>
      <p:ext uri="{BB962C8B-B14F-4D97-AF65-F5344CB8AC3E}">
        <p14:creationId xmlns:p14="http://schemas.microsoft.com/office/powerpoint/2010/main" val="41565042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66521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79562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185675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3568" y="114498"/>
            <a:ext cx="8229600" cy="63832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1359692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3568" y="115329"/>
            <a:ext cx="7444736" cy="609600"/>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104723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04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33063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灯片编号占位符 5"/>
          <p:cNvSpPr>
            <a:spLocks noGrp="1"/>
          </p:cNvSpPr>
          <p:nvPr>
            <p:ph type="sldNum" sz="quarter" idx="11"/>
          </p:nvPr>
        </p:nvSpPr>
        <p:spPr/>
        <p:txBody>
          <a:bodyPr/>
          <a:lstStyle>
            <a:lvl1pPr>
              <a:defRPr/>
            </a:lvl1pPr>
          </a:lstStyle>
          <a:p>
            <a:fld id="{0E2FF326-40AB-4419-94D7-07F42491831B}" type="slidenum">
              <a:rPr lang="ko-KR" altLang="en-US"/>
              <a:pPr/>
              <a:t>‹#›</a:t>
            </a:fld>
            <a:endParaRPr lang="en-US" altLang="ko-KR"/>
          </a:p>
        </p:txBody>
      </p:sp>
    </p:spTree>
    <p:extLst>
      <p:ext uri="{BB962C8B-B14F-4D97-AF65-F5344CB8AC3E}">
        <p14:creationId xmlns:p14="http://schemas.microsoft.com/office/powerpoint/2010/main" val="6722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2534" name="Rectangle 246"/>
          <p:cNvSpPr>
            <a:spLocks noChangeArrowheads="1"/>
          </p:cNvSpPr>
          <p:nvPr/>
        </p:nvSpPr>
        <p:spPr bwMode="gray">
          <a:xfrm>
            <a:off x="0" y="0"/>
            <a:ext cx="9144000" cy="838200"/>
          </a:xfrm>
          <a:prstGeom prst="rect">
            <a:avLst/>
          </a:prstGeom>
          <a:gradFill rotWithShape="0">
            <a:gsLst>
              <a:gs pos="0">
                <a:schemeClr val="hlink"/>
              </a:gs>
              <a:gs pos="100000">
                <a:schemeClr val="hlink">
                  <a:gamma/>
                  <a:tint val="21176"/>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8" name="Rectangle 250"/>
          <p:cNvSpPr>
            <a:spLocks noChangeArrowheads="1"/>
          </p:cNvSpPr>
          <p:nvPr/>
        </p:nvSpPr>
        <p:spPr bwMode="white">
          <a:xfrm>
            <a:off x="0" y="990600"/>
            <a:ext cx="9144000" cy="365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0" name="Rectangle 22"/>
          <p:cNvSpPr>
            <a:spLocks noGrp="1" noChangeArrowheads="1"/>
          </p:cNvSpPr>
          <p:nvPr>
            <p:ph type="body" idx="1"/>
          </p:nvPr>
        </p:nvSpPr>
        <p:spPr bwMode="auto">
          <a:xfrm>
            <a:off x="381000" y="1143000"/>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smtClean="0"/>
              <a:t> 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2313" name="Rectangle 25"/>
          <p:cNvSpPr>
            <a:spLocks noGrp="1" noChangeArrowheads="1"/>
          </p:cNvSpPr>
          <p:nvPr>
            <p:ph type="sldNum" sz="quarter" idx="4"/>
          </p:nvPr>
        </p:nvSpPr>
        <p:spPr bwMode="ltGray">
          <a:xfrm>
            <a:off x="4572000" y="6477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b="1">
                <a:solidFill>
                  <a:schemeClr val="hlink"/>
                </a:solidFill>
                <a:latin typeface="+mn-lt"/>
                <a:ea typeface="굴림" pitchFamily="50" charset="-127"/>
              </a:defRPr>
            </a:lvl1pPr>
          </a:lstStyle>
          <a:p>
            <a:fld id="{794184EF-69AB-47AC-A6AB-C4E63B0D6B16}" type="slidenum">
              <a:rPr lang="ko-KR" altLang="en-US"/>
              <a:pPr/>
              <a:t>‹#›</a:t>
            </a:fld>
            <a:endParaRPr lang="en-US" altLang="ko-KR"/>
          </a:p>
        </p:txBody>
      </p:sp>
      <p:sp>
        <p:nvSpPr>
          <p:cNvPr id="12309" name="Rectangle 21"/>
          <p:cNvSpPr>
            <a:spLocks noGrp="1" noChangeArrowheads="1"/>
          </p:cNvSpPr>
          <p:nvPr>
            <p:ph type="title"/>
          </p:nvPr>
        </p:nvSpPr>
        <p:spPr bwMode="gray">
          <a:xfrm>
            <a:off x="683568" y="127686"/>
            <a:ext cx="7444736"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pic>
        <p:nvPicPr>
          <p:cNvPr id="12548" name="Picture 260" descr="http://astroleaks.lamost.org/wp-content/uploads/2012/03/Logo_Pyth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116632"/>
            <a:ext cx="632464" cy="6324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工大标志"/>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1006" y="29531"/>
            <a:ext cx="3042994" cy="80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iming>
    <p:tnLst>
      <p:par>
        <p:cTn id="1" dur="indefinite" restart="never" nodeType="tmRoot"/>
      </p:par>
    </p:tnLst>
  </p:timing>
  <p:hf sldNum="0" hdr="0" dt="0"/>
  <p:txStyles>
    <p:titleStyle>
      <a:lvl1pPr algn="l" rtl="0" eaLnBrk="1" fontAlgn="base" hangingPunct="1">
        <a:spcBef>
          <a:spcPct val="0"/>
        </a:spcBef>
        <a:spcAft>
          <a:spcPct val="0"/>
        </a:spcAft>
        <a:defRPr sz="3200" b="1">
          <a:solidFill>
            <a:schemeClr val="tx1"/>
          </a:solidFill>
          <a:latin typeface="微软雅黑" pitchFamily="34" charset="-122"/>
          <a:ea typeface="微软雅黑" pitchFamily="34" charset="-122"/>
          <a:cs typeface="+mj-cs"/>
        </a:defRPr>
      </a:lvl1pPr>
      <a:lvl2pPr algn="l" rtl="0" eaLnBrk="1" fontAlgn="base" hangingPunct="1">
        <a:spcBef>
          <a:spcPct val="0"/>
        </a:spcBef>
        <a:spcAft>
          <a:spcPct val="0"/>
        </a:spcAft>
        <a:defRPr sz="3200" b="1">
          <a:solidFill>
            <a:schemeClr val="tx1"/>
          </a:solidFill>
          <a:latin typeface="Verdana" pitchFamily="34" charset="0"/>
        </a:defRPr>
      </a:lvl2pPr>
      <a:lvl3pPr algn="l" rtl="0" eaLnBrk="1" fontAlgn="base" hangingPunct="1">
        <a:spcBef>
          <a:spcPct val="0"/>
        </a:spcBef>
        <a:spcAft>
          <a:spcPct val="0"/>
        </a:spcAft>
        <a:defRPr sz="3200" b="1">
          <a:solidFill>
            <a:schemeClr val="tx1"/>
          </a:solidFill>
          <a:latin typeface="Verdana" pitchFamily="34" charset="0"/>
        </a:defRPr>
      </a:lvl3pPr>
      <a:lvl4pPr algn="l" rtl="0" eaLnBrk="1" fontAlgn="base" hangingPunct="1">
        <a:spcBef>
          <a:spcPct val="0"/>
        </a:spcBef>
        <a:spcAft>
          <a:spcPct val="0"/>
        </a:spcAft>
        <a:defRPr sz="3200" b="1">
          <a:solidFill>
            <a:schemeClr val="tx1"/>
          </a:solidFill>
          <a:latin typeface="Verdana" pitchFamily="34" charset="0"/>
        </a:defRPr>
      </a:lvl4pPr>
      <a:lvl5pPr algn="l" rtl="0" eaLnBrk="1" fontAlgn="base" hangingPunct="1">
        <a:spcBef>
          <a:spcPct val="0"/>
        </a:spcBef>
        <a:spcAft>
          <a:spcPct val="0"/>
        </a:spcAft>
        <a:defRPr sz="3200" b="1">
          <a:solidFill>
            <a:schemeClr val="tx1"/>
          </a:solidFill>
          <a:latin typeface="Verdana"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ct val="0"/>
        </a:spcAft>
        <a:buClr>
          <a:schemeClr val="accent1"/>
        </a:buClr>
        <a:buSzPct val="60000"/>
        <a:buFont typeface="Wingdings" pitchFamily="2" charset="2"/>
        <a:buChar char="n"/>
        <a:defRPr sz="24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ct val="0"/>
        </a:spcAft>
        <a:buClr>
          <a:schemeClr val="accent2"/>
        </a:buClr>
        <a:buSzPct val="60000"/>
        <a:buFont typeface="Wingdings" pitchFamily="2" charset="2"/>
        <a:buChar char="n"/>
        <a:defRPr sz="24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hyperlink" Target="http://image.baidu.com/i?ct=503316480&amp;z=&amp;tn=baiduimagedetail&amp;word=%CB%E3%B3%EF&amp;in=2888&amp;cl=2&amp;lm=-1&amp;pn=54&amp;rn=1&amp;di=23464511940&amp;ln=1311&amp;fr=&amp;fmq=&amp;ic=0&amp;s=&amp;se=1&amp;sme=0&amp;tab=&amp;width=&amp;height=&amp;face=0&amp;is=&amp;istype=2" TargetMode="External"/><Relationship Id="rId13"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jpeg"/><Relationship Id="rId5" Type="http://schemas.openxmlformats.org/officeDocument/2006/relationships/diagramQuickStyle" Target="../diagrams/quickStyle1.xml"/><Relationship Id="rId10" Type="http://schemas.openxmlformats.org/officeDocument/2006/relationships/image" Target="../media/image4.jpeg"/><Relationship Id="rId4" Type="http://schemas.openxmlformats.org/officeDocument/2006/relationships/diagramLayout" Target="../diagrams/layout1.xml"/><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eg"/><Relationship Id="rId1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ChangeArrowheads="1"/>
          </p:cNvSpPr>
          <p:nvPr>
            <p:ph type="ctrTitle"/>
          </p:nvPr>
        </p:nvSpPr>
        <p:spPr>
          <a:xfrm>
            <a:off x="827584" y="2533650"/>
            <a:ext cx="7895729" cy="1123950"/>
          </a:xfrm>
        </p:spPr>
        <p:txBody>
          <a:bodyPr/>
          <a:lstStyle/>
          <a:p>
            <a:r>
              <a:rPr lang="zh-CN" altLang="en-US" dirty="0" smtClean="0">
                <a:ea typeface="微软雅黑" pitchFamily="34" charset="-122"/>
              </a:rPr>
              <a:t>程序设计的基础知识</a:t>
            </a:r>
            <a:r>
              <a:rPr lang="en-US" altLang="zh-CN" dirty="0" smtClean="0">
                <a:ea typeface="微软雅黑" pitchFamily="34" charset="-122"/>
              </a:rPr>
              <a:t/>
            </a:r>
            <a:br>
              <a:rPr lang="en-US" altLang="zh-CN" dirty="0" smtClean="0">
                <a:ea typeface="微软雅黑" pitchFamily="34" charset="-122"/>
              </a:rPr>
            </a:br>
            <a:r>
              <a:rPr lang="en-US" altLang="zh-CN" dirty="0" smtClean="0">
                <a:ea typeface="微软雅黑" pitchFamily="34" charset="-122"/>
              </a:rPr>
              <a:t>-Computer &amp; Program</a:t>
            </a:r>
            <a:endParaRPr lang="ko-KR" altLang="en-US" dirty="0"/>
          </a:p>
        </p:txBody>
      </p:sp>
      <p:sp>
        <p:nvSpPr>
          <p:cNvPr id="2" name="TextBox 1"/>
          <p:cNvSpPr txBox="1"/>
          <p:nvPr/>
        </p:nvSpPr>
        <p:spPr>
          <a:xfrm>
            <a:off x="5335060" y="6239053"/>
            <a:ext cx="3816424" cy="646331"/>
          </a:xfrm>
          <a:prstGeom prst="rect">
            <a:avLst/>
          </a:prstGeom>
          <a:solidFill>
            <a:schemeClr val="bg1"/>
          </a:solidFill>
        </p:spPr>
        <p:txBody>
          <a:bodyPr wrap="square" rtlCol="0">
            <a:spAutoFit/>
          </a:bodyPr>
          <a:lstStyle/>
          <a:p>
            <a:endParaRPr lang="en-US" altLang="zh-CN" smtClean="0"/>
          </a:p>
          <a:p>
            <a:endParaRPr lang="zh-CN" altLang="en-US"/>
          </a:p>
        </p:txBody>
      </p:sp>
      <p:sp>
        <p:nvSpPr>
          <p:cNvPr id="3" name="TextBox 2"/>
          <p:cNvSpPr txBox="1"/>
          <p:nvPr/>
        </p:nvSpPr>
        <p:spPr>
          <a:xfrm>
            <a:off x="1979712" y="4797152"/>
            <a:ext cx="5263560" cy="646331"/>
          </a:xfrm>
          <a:prstGeom prst="rect">
            <a:avLst/>
          </a:prstGeom>
          <a:noFill/>
        </p:spPr>
        <p:txBody>
          <a:bodyPr wrap="square" rtlCol="0">
            <a:spAutoFit/>
          </a:bodyPr>
          <a:lstStyle/>
          <a:p>
            <a:pPr algn="ctr"/>
            <a:fld id="{D31BAEC2-8268-4BC4-8F48-ABF17F06EDFE}" type="datetime3">
              <a:rPr lang="zh-CN" altLang="en-US" sz="3600" smtClean="0"/>
              <a:pPr algn="ctr"/>
              <a:t>2014年10月7日星期二</a:t>
            </a:fld>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spd="slow" p14:dur="2000" advTm="2294"/>
    </mc:Choice>
    <mc:Fallback xmlns="">
      <p:transition spd="slow" advTm="229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计算机的基本组成 </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284984"/>
            <a:ext cx="2135919" cy="172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images.amazon.com/images/G/01/software/detail-page/B001AMHWP8-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5103" y="737287"/>
            <a:ext cx="3204909" cy="2403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223755"/>
            <a:ext cx="1708153" cy="17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5"/>
          <a:stretch>
            <a:fillRect/>
          </a:stretch>
        </p:blipFill>
        <p:spPr>
          <a:xfrm>
            <a:off x="2475339" y="3573016"/>
            <a:ext cx="3054687" cy="2016093"/>
          </a:xfrm>
          <a:prstGeom prst="rect">
            <a:avLst/>
          </a:prstGeom>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7317" y="3641049"/>
            <a:ext cx="3234515" cy="194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8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2000"/>
                            </p:stCondLst>
                            <p:childTnLst>
                              <p:par>
                                <p:cTn id="13" presetID="22" presetClass="entr" presetSubtype="4"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人机如何交流？</a:t>
            </a:r>
            <a:endParaRPr lang="zh-CN" altLang="en-US" dirty="0"/>
          </a:p>
        </p:txBody>
      </p:sp>
      <p:pic>
        <p:nvPicPr>
          <p:cNvPr id="4" name="Picture 3"/>
          <p:cNvPicPr>
            <a:picLocks noChangeAspect="1"/>
          </p:cNvPicPr>
          <p:nvPr/>
        </p:nvPicPr>
        <p:blipFill>
          <a:blip r:embed="rId2"/>
          <a:stretch>
            <a:fillRect/>
          </a:stretch>
        </p:blipFill>
        <p:spPr>
          <a:xfrm>
            <a:off x="4737632" y="2234237"/>
            <a:ext cx="3995936" cy="2320221"/>
          </a:xfrm>
          <a:prstGeom prst="rect">
            <a:avLst/>
          </a:prstGeom>
        </p:spPr>
      </p:pic>
      <p:grpSp>
        <p:nvGrpSpPr>
          <p:cNvPr id="5" name="Group 4"/>
          <p:cNvGrpSpPr/>
          <p:nvPr/>
        </p:nvGrpSpPr>
        <p:grpSpPr>
          <a:xfrm>
            <a:off x="599044" y="2060848"/>
            <a:ext cx="3691136" cy="2667000"/>
            <a:chOff x="4893599" y="3341971"/>
            <a:chExt cx="3945601" cy="2754029"/>
          </a:xfrm>
        </p:grpSpPr>
        <p:pic>
          <p:nvPicPr>
            <p:cNvPr id="6" name="Picture 5"/>
            <p:cNvPicPr>
              <a:picLocks noChangeAspect="1"/>
            </p:cNvPicPr>
            <p:nvPr/>
          </p:nvPicPr>
          <p:blipFill>
            <a:blip r:embed="rId3"/>
            <a:stretch>
              <a:fillRect/>
            </a:stretch>
          </p:blipFill>
          <p:spPr>
            <a:xfrm>
              <a:off x="4893599" y="3341971"/>
              <a:ext cx="3945601" cy="2754029"/>
            </a:xfrm>
            <a:prstGeom prst="rect">
              <a:avLst/>
            </a:prstGeom>
          </p:spPr>
        </p:pic>
        <p:sp>
          <p:nvSpPr>
            <p:cNvPr id="7" name="TextBox 6"/>
            <p:cNvSpPr txBox="1"/>
            <p:nvPr/>
          </p:nvSpPr>
          <p:spPr>
            <a:xfrm>
              <a:off x="7374784" y="4483769"/>
              <a:ext cx="781562" cy="141366"/>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33916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p:cNvSpPr txBox="1">
            <a:spLocks noChangeArrowheads="1"/>
          </p:cNvSpPr>
          <p:nvPr/>
        </p:nvSpPr>
        <p:spPr bwMode="auto">
          <a:xfrm>
            <a:off x="0" y="922671"/>
            <a:ext cx="77724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defTabSz="4572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1pPr>
            <a:lvl2pPr marL="742950" indent="-285750" defTabSz="4572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2pPr>
            <a:lvl3pPr marL="1143000" indent="-228600" defTabSz="4572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3pPr>
            <a:lvl4pPr marL="1600200" indent="-228600" defTabSz="4572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4pPr>
            <a:lvl5pPr marL="2057400" indent="-228600" defTabSz="4572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ea typeface="宋体" charset="0"/>
                <a:cs typeface="宋体" charset="0"/>
              </a:defRPr>
            </a:lvl9pPr>
          </a:lstStyle>
          <a:p>
            <a:pPr eaLnBrk="1" hangingPunct="1">
              <a:spcBef>
                <a:spcPts val="800"/>
              </a:spcBef>
              <a:buClr>
                <a:srgbClr val="000000"/>
              </a:buClr>
              <a:buSzPct val="100000"/>
              <a:buFont typeface="Arial" charset="0"/>
              <a:buChar char="•"/>
            </a:pPr>
            <a:r>
              <a:rPr lang="en-US" altLang="zh-CN" sz="3200">
                <a:solidFill>
                  <a:srgbClr val="000000"/>
                </a:solidFill>
                <a:latin typeface="Calibri" charset="0"/>
              </a:rPr>
              <a:t>Compute 1+1</a:t>
            </a:r>
          </a:p>
        </p:txBody>
      </p:sp>
      <p:sp>
        <p:nvSpPr>
          <p:cNvPr id="93188" name="Text Box 4"/>
          <p:cNvSpPr txBox="1">
            <a:spLocks noChangeArrowheads="1"/>
          </p:cNvSpPr>
          <p:nvPr/>
        </p:nvSpPr>
        <p:spPr bwMode="auto">
          <a:xfrm>
            <a:off x="683568" y="1660526"/>
            <a:ext cx="475297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9pPr>
          </a:lstStyle>
          <a:p>
            <a:pPr algn="ctr" eaLnBrk="1" hangingPunct="1">
              <a:buClr>
                <a:srgbClr val="000000"/>
              </a:buClr>
              <a:buSzPct val="100000"/>
              <a:buFont typeface="Calibri" charset="0"/>
              <a:buNone/>
            </a:pPr>
            <a:r>
              <a:rPr lang="en-US" altLang="zh-CN" sz="3200" b="1" dirty="0">
                <a:solidFill>
                  <a:srgbClr val="000000"/>
                </a:solidFill>
                <a:latin typeface="Calibri" charset="0"/>
              </a:rPr>
              <a:t>10111000</a:t>
            </a:r>
          </a:p>
          <a:p>
            <a:pPr algn="ctr" eaLnBrk="1" hangingPunct="1">
              <a:buClr>
                <a:srgbClr val="000000"/>
              </a:buClr>
              <a:buSzPct val="100000"/>
              <a:buFont typeface="Calibri" charset="0"/>
              <a:buNone/>
            </a:pPr>
            <a:r>
              <a:rPr lang="en-US" altLang="zh-CN" sz="3200" b="1" dirty="0">
                <a:solidFill>
                  <a:srgbClr val="000000"/>
                </a:solidFill>
                <a:latin typeface="Calibri" charset="0"/>
              </a:rPr>
              <a:t>00000001</a:t>
            </a:r>
          </a:p>
          <a:p>
            <a:pPr algn="ctr" eaLnBrk="1" hangingPunct="1">
              <a:buClr>
                <a:srgbClr val="000000"/>
              </a:buClr>
              <a:buSzPct val="100000"/>
              <a:buFont typeface="Calibri" charset="0"/>
              <a:buNone/>
            </a:pPr>
            <a:r>
              <a:rPr lang="en-US" altLang="zh-CN" sz="3200" b="1" dirty="0">
                <a:solidFill>
                  <a:srgbClr val="000000"/>
                </a:solidFill>
                <a:latin typeface="Calibri" charset="0"/>
              </a:rPr>
              <a:t>00000000</a:t>
            </a:r>
          </a:p>
          <a:p>
            <a:pPr algn="ctr" eaLnBrk="1" hangingPunct="1">
              <a:buClr>
                <a:srgbClr val="000000"/>
              </a:buClr>
              <a:buSzPct val="100000"/>
              <a:buFont typeface="Calibri" charset="0"/>
              <a:buNone/>
            </a:pPr>
            <a:r>
              <a:rPr lang="en-US" altLang="zh-CN" sz="3200" b="1" dirty="0">
                <a:solidFill>
                  <a:srgbClr val="000000"/>
                </a:solidFill>
                <a:latin typeface="Calibri" charset="0"/>
              </a:rPr>
              <a:t>00000101</a:t>
            </a:r>
          </a:p>
          <a:p>
            <a:pPr algn="ctr" eaLnBrk="1" hangingPunct="1">
              <a:buClr>
                <a:srgbClr val="000000"/>
              </a:buClr>
              <a:buSzPct val="100000"/>
              <a:buFont typeface="Calibri" charset="0"/>
              <a:buNone/>
            </a:pPr>
            <a:r>
              <a:rPr lang="en-US" altLang="zh-CN" sz="3200" b="1" dirty="0">
                <a:solidFill>
                  <a:srgbClr val="000000"/>
                </a:solidFill>
                <a:latin typeface="Calibri" charset="0"/>
              </a:rPr>
              <a:t>00000001</a:t>
            </a:r>
          </a:p>
          <a:p>
            <a:pPr algn="ctr" eaLnBrk="1" hangingPunct="1">
              <a:buClr>
                <a:srgbClr val="000000"/>
              </a:buClr>
              <a:buSzPct val="100000"/>
              <a:buFont typeface="Calibri" charset="0"/>
              <a:buNone/>
            </a:pPr>
            <a:r>
              <a:rPr lang="en-US" altLang="zh-CN" sz="3200" b="1" dirty="0">
                <a:solidFill>
                  <a:srgbClr val="000000"/>
                </a:solidFill>
                <a:latin typeface="Calibri" charset="0"/>
              </a:rPr>
              <a:t>00000000</a:t>
            </a:r>
          </a:p>
        </p:txBody>
      </p:sp>
      <p:sp>
        <p:nvSpPr>
          <p:cNvPr id="2" name="Title 1"/>
          <p:cNvSpPr>
            <a:spLocks noGrp="1"/>
          </p:cNvSpPr>
          <p:nvPr>
            <p:ph type="title"/>
          </p:nvPr>
        </p:nvSpPr>
        <p:spPr/>
        <p:txBody>
          <a:bodyPr/>
          <a:lstStyle/>
          <a:p>
            <a:r>
              <a:rPr lang="zh-CN" altLang="en-US" dirty="0" smtClean="0">
                <a:latin typeface="微软雅黑"/>
                <a:ea typeface="微软雅黑"/>
                <a:cs typeface="微软雅黑"/>
              </a:rPr>
              <a:t>机器执行的程序</a:t>
            </a:r>
            <a:endParaRPr lang="en-US" dirty="0">
              <a:latin typeface="微软雅黑"/>
              <a:ea typeface="微软雅黑"/>
              <a:cs typeface="微软雅黑"/>
            </a:endParaRPr>
          </a:p>
        </p:txBody>
      </p:sp>
      <p:pic>
        <p:nvPicPr>
          <p:cNvPr id="5" name="Picture 7" descr="paper tape"/>
          <p:cNvPicPr>
            <a:picLocks noChangeAspect="1" noChangeArrowheads="1"/>
          </p:cNvPicPr>
          <p:nvPr/>
        </p:nvPicPr>
        <p:blipFill>
          <a:blip r:embed="rId3">
            <a:extLst>
              <a:ext uri="{28A0092B-C50C-407E-A947-70E740481C1C}">
                <a14:useLocalDpi xmlns:a14="http://schemas.microsoft.com/office/drawing/2010/main" val="0"/>
              </a:ext>
            </a:extLst>
          </a:blip>
          <a:srcRect l="22749" t="25444" r="19048" b="1118"/>
          <a:stretch>
            <a:fillRect/>
          </a:stretch>
        </p:blipFill>
        <p:spPr bwMode="auto">
          <a:xfrm>
            <a:off x="5425196" y="1687158"/>
            <a:ext cx="3178175"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79327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linds(horizontal)">
                                      <p:cBhvr>
                                        <p:cTn id="7" dur="500"/>
                                        <p:tgtEl>
                                          <p:spTgt spid="931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88"/>
                                        </p:tgtEl>
                                        <p:attrNameLst>
                                          <p:attrName>style.visibility</p:attrName>
                                        </p:attrNameLst>
                                      </p:cBhvr>
                                      <p:to>
                                        <p:strVal val="visible"/>
                                      </p:to>
                                    </p:set>
                                    <p:animEffect transition="in" filter="blinds(horizontal)">
                                      <p:cBhvr>
                                        <p:cTn id="12" dur="500"/>
                                        <p:tgtEl>
                                          <p:spTgt spid="931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autoUpdateAnimBg="0"/>
      <p:bldP spid="9318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3"/>
          <p:cNvGrpSpPr>
            <a:grpSpLocks/>
          </p:cNvGrpSpPr>
          <p:nvPr/>
        </p:nvGrpSpPr>
        <p:grpSpPr bwMode="auto">
          <a:xfrm>
            <a:off x="684213" y="1979613"/>
            <a:ext cx="7770812" cy="3106737"/>
            <a:chOff x="431" y="1247"/>
            <a:chExt cx="4895" cy="1957"/>
          </a:xfrm>
        </p:grpSpPr>
        <p:sp>
          <p:nvSpPr>
            <p:cNvPr id="13316" name="Rectangle 4"/>
            <p:cNvSpPr>
              <a:spLocks noChangeArrowheads="1"/>
            </p:cNvSpPr>
            <p:nvPr/>
          </p:nvSpPr>
          <p:spPr bwMode="auto">
            <a:xfrm>
              <a:off x="431" y="1247"/>
              <a:ext cx="2448"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a:solidFill>
                    <a:srgbClr val="000000"/>
                  </a:solidFill>
                  <a:latin typeface="Times New Roman" charset="0"/>
                </a:rPr>
                <a:t>MOV AX, 1</a:t>
              </a:r>
            </a:p>
          </p:txBody>
        </p:sp>
        <p:sp>
          <p:nvSpPr>
            <p:cNvPr id="13317" name="Rectangle 5"/>
            <p:cNvSpPr>
              <a:spLocks noChangeArrowheads="1"/>
            </p:cNvSpPr>
            <p:nvPr/>
          </p:nvSpPr>
          <p:spPr bwMode="auto">
            <a:xfrm>
              <a:off x="2879" y="1247"/>
              <a:ext cx="2448"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10111000</a:t>
              </a:r>
            </a:p>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00000001</a:t>
              </a:r>
            </a:p>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00000000</a:t>
              </a:r>
            </a:p>
          </p:txBody>
        </p:sp>
        <p:sp>
          <p:nvSpPr>
            <p:cNvPr id="13318" name="Rectangle 6"/>
            <p:cNvSpPr>
              <a:spLocks noChangeArrowheads="1"/>
            </p:cNvSpPr>
            <p:nvPr/>
          </p:nvSpPr>
          <p:spPr bwMode="auto">
            <a:xfrm>
              <a:off x="431" y="2226"/>
              <a:ext cx="2448"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a:solidFill>
                    <a:srgbClr val="000000"/>
                  </a:solidFill>
                  <a:latin typeface="Times New Roman" charset="0"/>
                </a:rPr>
                <a:t>ADD AX, 1</a:t>
              </a:r>
            </a:p>
          </p:txBody>
        </p:sp>
        <p:sp>
          <p:nvSpPr>
            <p:cNvPr id="13319" name="Rectangle 7"/>
            <p:cNvSpPr>
              <a:spLocks noChangeArrowheads="1"/>
            </p:cNvSpPr>
            <p:nvPr/>
          </p:nvSpPr>
          <p:spPr bwMode="auto">
            <a:xfrm>
              <a:off x="2879" y="2226"/>
              <a:ext cx="2448"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00000101</a:t>
              </a:r>
            </a:p>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00000001</a:t>
              </a:r>
            </a:p>
            <a:p>
              <a:pPr algn="ct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b="1" dirty="0">
                  <a:solidFill>
                    <a:srgbClr val="000000"/>
                  </a:solidFill>
                  <a:latin typeface="Times New Roman" charset="0"/>
                </a:rPr>
                <a:t>00000000</a:t>
              </a:r>
            </a:p>
          </p:txBody>
        </p:sp>
        <p:sp>
          <p:nvSpPr>
            <p:cNvPr id="13320" name="Line 8"/>
            <p:cNvSpPr>
              <a:spLocks noChangeShapeType="1"/>
            </p:cNvSpPr>
            <p:nvPr/>
          </p:nvSpPr>
          <p:spPr bwMode="auto">
            <a:xfrm>
              <a:off x="431" y="2226"/>
              <a:ext cx="4896" cy="1"/>
            </a:xfrm>
            <a:prstGeom prst="line">
              <a:avLst/>
            </a:prstGeom>
            <a:noFill/>
            <a:ln w="12600">
              <a:solidFill>
                <a:srgbClr val="000000"/>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grpSp>
      <p:sp>
        <p:nvSpPr>
          <p:cNvPr id="2" name="Title 1"/>
          <p:cNvSpPr>
            <a:spLocks noGrp="1"/>
          </p:cNvSpPr>
          <p:nvPr>
            <p:ph type="title"/>
          </p:nvPr>
        </p:nvSpPr>
        <p:spPr/>
        <p:txBody>
          <a:bodyPr/>
          <a:lstStyle/>
          <a:p>
            <a:r>
              <a:rPr lang="zh-CN" altLang="en-US" dirty="0" smtClean="0">
                <a:latin typeface="微软雅黑"/>
                <a:ea typeface="微软雅黑"/>
                <a:cs typeface="微软雅黑"/>
              </a:rPr>
              <a:t>汇编语言（</a:t>
            </a:r>
            <a:r>
              <a:rPr lang="en-US" altLang="zh-CN" dirty="0" smtClean="0">
                <a:latin typeface="微软雅黑"/>
                <a:ea typeface="微软雅黑"/>
                <a:cs typeface="微软雅黑"/>
              </a:rPr>
              <a:t>Assembly </a:t>
            </a:r>
            <a:r>
              <a:rPr lang="en-US" altLang="zh-CN" dirty="0">
                <a:latin typeface="微软雅黑"/>
                <a:ea typeface="微软雅黑"/>
                <a:cs typeface="微软雅黑"/>
              </a:rPr>
              <a:t>L</a:t>
            </a:r>
            <a:r>
              <a:rPr lang="en-US" altLang="zh-CN" dirty="0" smtClean="0">
                <a:latin typeface="微软雅黑"/>
                <a:ea typeface="微软雅黑"/>
                <a:cs typeface="微软雅黑"/>
              </a:rPr>
              <a:t>anguage</a:t>
            </a:r>
            <a:r>
              <a:rPr lang="zh-CN" altLang="en-US" dirty="0" smtClean="0">
                <a:latin typeface="微软雅黑"/>
                <a:ea typeface="微软雅黑"/>
                <a:cs typeface="微软雅黑"/>
              </a:rPr>
              <a:t>）</a:t>
            </a:r>
            <a:endParaRPr lang="en-US" dirty="0">
              <a:latin typeface="微软雅黑"/>
              <a:ea typeface="微软雅黑"/>
              <a:cs typeface="微软雅黑"/>
            </a:endParaRPr>
          </a:p>
        </p:txBody>
      </p:sp>
    </p:spTree>
    <p:extLst>
      <p:ext uri="{BB962C8B-B14F-4D97-AF65-F5344CB8AC3E}">
        <p14:creationId xmlns:p14="http://schemas.microsoft.com/office/powerpoint/2010/main" val="32746388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3"/>
          <p:cNvSpPr txBox="1">
            <a:spLocks noChangeArrowheads="1"/>
          </p:cNvSpPr>
          <p:nvPr/>
        </p:nvSpPr>
        <p:spPr bwMode="auto">
          <a:xfrm>
            <a:off x="1600200" y="2895600"/>
            <a:ext cx="5759450"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宋体" charset="0"/>
                <a:cs typeface="宋体" charset="0"/>
              </a:defRPr>
            </a:lvl9pPr>
          </a:lstStyle>
          <a:p>
            <a:pPr algn="ctr" eaLnBrk="1" hangingPunct="1">
              <a:buClr>
                <a:srgbClr val="000000"/>
              </a:buClr>
              <a:buSzPct val="100000"/>
              <a:buFont typeface="Calibri" charset="0"/>
              <a:buNone/>
            </a:pPr>
            <a:r>
              <a:rPr lang="en-US" altLang="zh-CN" sz="7200" b="1" dirty="0" smtClean="0">
                <a:solidFill>
                  <a:srgbClr val="000000"/>
                </a:solidFill>
                <a:latin typeface="微软雅黑"/>
                <a:ea typeface="微软雅黑"/>
                <a:cs typeface="微软雅黑"/>
              </a:rPr>
              <a:t>print </a:t>
            </a:r>
            <a:r>
              <a:rPr lang="en-US" altLang="zh-CN" sz="7200" b="1" dirty="0">
                <a:solidFill>
                  <a:srgbClr val="000000"/>
                </a:solidFill>
                <a:latin typeface="微软雅黑"/>
                <a:ea typeface="微软雅黑"/>
                <a:cs typeface="微软雅黑"/>
              </a:rPr>
              <a:t>1+1</a:t>
            </a:r>
          </a:p>
        </p:txBody>
      </p:sp>
      <p:sp>
        <p:nvSpPr>
          <p:cNvPr id="14341" name="Rectangle 8"/>
          <p:cNvSpPr>
            <a:spLocks noGrp="1" noChangeArrowheads="1"/>
          </p:cNvSpPr>
          <p:nvPr>
            <p:ph type="title"/>
          </p:nvPr>
        </p:nvSpPr>
        <p:spPr/>
        <p:txBody>
          <a:bodyPr/>
          <a:lstStyle/>
          <a:p>
            <a:pPr eaLnBrk="1" hangingPunct="1"/>
            <a:r>
              <a:rPr lang="zh-CN" altLang="en-US" dirty="0" smtClean="0">
                <a:solidFill>
                  <a:srgbClr val="000000"/>
                </a:solidFill>
                <a:latin typeface="微软雅黑"/>
                <a:ea typeface="微软雅黑"/>
                <a:cs typeface="微软雅黑"/>
              </a:rPr>
              <a:t>高级语言（</a:t>
            </a:r>
            <a:r>
              <a:rPr lang="en-US" altLang="zh-CN" dirty="0" smtClean="0">
                <a:solidFill>
                  <a:srgbClr val="000000"/>
                </a:solidFill>
                <a:latin typeface="微软雅黑"/>
                <a:ea typeface="微软雅黑"/>
                <a:cs typeface="微软雅黑"/>
              </a:rPr>
              <a:t>High-level Language</a:t>
            </a:r>
            <a:r>
              <a:rPr lang="zh-CN" altLang="en-US" dirty="0" smtClean="0">
                <a:solidFill>
                  <a:srgbClr val="000000"/>
                </a:solidFill>
                <a:latin typeface="微软雅黑"/>
                <a:ea typeface="微软雅黑"/>
                <a:cs typeface="微软雅黑"/>
              </a:rPr>
              <a:t>）</a:t>
            </a:r>
            <a:endParaRPr lang="en-US" altLang="zh-CN" dirty="0">
              <a:solidFill>
                <a:srgbClr val="000000"/>
              </a:solidFill>
              <a:latin typeface="微软雅黑"/>
              <a:ea typeface="微软雅黑"/>
              <a:cs typeface="微软雅黑"/>
            </a:endParaRPr>
          </a:p>
        </p:txBody>
      </p:sp>
      <p:sp>
        <p:nvSpPr>
          <p:cNvPr id="99335" name="Rectangle 7"/>
          <p:cNvSpPr>
            <a:spLocks noGrp="1" noChangeArrowheads="1"/>
          </p:cNvSpPr>
          <p:nvPr>
            <p:ph idx="1"/>
          </p:nvPr>
        </p:nvSpPr>
        <p:spPr/>
        <p:txBody>
          <a:bodyPr/>
          <a:lstStyle/>
          <a:p>
            <a:pPr eaLnBrk="1" hangingPunct="1"/>
            <a:r>
              <a:rPr lang="zh-CN" altLang="en-US" sz="3200" dirty="0" smtClean="0">
                <a:solidFill>
                  <a:srgbClr val="000000"/>
                </a:solidFill>
                <a:latin typeface="微软雅黑"/>
                <a:ea typeface="微软雅黑"/>
                <a:cs typeface="微软雅黑"/>
              </a:rPr>
              <a:t>如：</a:t>
            </a:r>
            <a:r>
              <a:rPr lang="en-US" altLang="zh-CN" sz="3200" dirty="0" smtClean="0">
                <a:solidFill>
                  <a:srgbClr val="000000"/>
                </a:solidFill>
                <a:latin typeface="微软雅黑"/>
                <a:ea typeface="微软雅黑"/>
                <a:cs typeface="微软雅黑"/>
              </a:rPr>
              <a:t>Python </a:t>
            </a:r>
            <a:r>
              <a:rPr lang="zh-CN" altLang="en-US" sz="3200" dirty="0" smtClean="0">
                <a:solidFill>
                  <a:srgbClr val="000000"/>
                </a:solidFill>
                <a:latin typeface="微软雅黑"/>
                <a:ea typeface="微软雅黑"/>
                <a:cs typeface="微软雅黑"/>
              </a:rPr>
              <a:t>语言</a:t>
            </a:r>
            <a:endParaRPr lang="en-US" altLang="zh-CN" sz="3200" dirty="0">
              <a:solidFill>
                <a:srgbClr val="000000"/>
              </a:solidFill>
              <a:latin typeface="微软雅黑"/>
              <a:ea typeface="微软雅黑"/>
              <a:cs typeface="微软雅黑"/>
            </a:endParaRPr>
          </a:p>
        </p:txBody>
      </p:sp>
    </p:spTree>
    <p:extLst>
      <p:ext uri="{BB962C8B-B14F-4D97-AF65-F5344CB8AC3E}">
        <p14:creationId xmlns:p14="http://schemas.microsoft.com/office/powerpoint/2010/main" val="21976490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p:bldP spid="9933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程序设计语言</a:t>
            </a:r>
            <a:endParaRPr lang="zh-CN" altLang="en-US" dirty="0"/>
          </a:p>
        </p:txBody>
      </p:sp>
      <p:pic>
        <p:nvPicPr>
          <p:cNvPr id="5" name="Picture 3" descr="http://www.elecfans.com/uploads/allimg/120515/829019-1205151I6022O.jpg"/>
          <p:cNvPicPr>
            <a:picLocks noChangeAspect="1" noChangeArrowheads="1"/>
          </p:cNvPicPr>
          <p:nvPr/>
        </p:nvPicPr>
        <p:blipFill rotWithShape="1">
          <a:blip r:embed="rId3">
            <a:extLst>
              <a:ext uri="{28A0092B-C50C-407E-A947-70E740481C1C}">
                <a14:useLocalDpi xmlns:a14="http://schemas.microsoft.com/office/drawing/2010/main" val="0"/>
              </a:ext>
            </a:extLst>
          </a:blip>
          <a:srcRect l="65413" t="2920" r="5624" b="14453"/>
          <a:stretch/>
        </p:blipFill>
        <p:spPr bwMode="auto">
          <a:xfrm rot="16200000">
            <a:off x="1696824" y="939581"/>
            <a:ext cx="709793" cy="165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3"/>
          <p:cNvSpPr txBox="1">
            <a:spLocks noChangeArrowheads="1"/>
          </p:cNvSpPr>
          <p:nvPr/>
        </p:nvSpPr>
        <p:spPr bwMode="auto">
          <a:xfrm>
            <a:off x="179512" y="2708920"/>
            <a:ext cx="37444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en-US" altLang="zh-CN" sz="1800" dirty="0" smtClean="0"/>
              <a:t>10000110 </a:t>
            </a:r>
            <a:r>
              <a:rPr lang="en-US" altLang="zh-CN" sz="1800" dirty="0" smtClean="0"/>
              <a:t>00000001 </a:t>
            </a:r>
            <a:r>
              <a:rPr lang="en-US" altLang="zh-CN" sz="1800" dirty="0" smtClean="0"/>
              <a:t>10001011</a:t>
            </a:r>
            <a:endParaRPr lang="en-US" altLang="zh-CN" sz="1800" dirty="0"/>
          </a:p>
          <a:p>
            <a:pPr algn="ctr" eaLnBrk="1" hangingPunct="1"/>
            <a:r>
              <a:rPr lang="en-US" altLang="zh-CN" sz="1800" dirty="0" smtClean="0"/>
              <a:t>00001010 10010111 </a:t>
            </a:r>
            <a:r>
              <a:rPr lang="en-US" altLang="zh-CN" sz="1800" dirty="0" smtClean="0"/>
              <a:t>00000001</a:t>
            </a:r>
            <a:endParaRPr lang="en-US" altLang="zh-CN" sz="1800" dirty="0"/>
          </a:p>
        </p:txBody>
      </p:sp>
      <p:sp>
        <p:nvSpPr>
          <p:cNvPr id="7" name="Text Box 13"/>
          <p:cNvSpPr txBox="1">
            <a:spLocks noChangeArrowheads="1"/>
          </p:cNvSpPr>
          <p:nvPr/>
        </p:nvSpPr>
        <p:spPr bwMode="auto">
          <a:xfrm>
            <a:off x="1254482" y="3813026"/>
            <a:ext cx="1454269"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800" dirty="0" smtClean="0"/>
              <a:t>MOV  </a:t>
            </a:r>
            <a:r>
              <a:rPr lang="en-US" altLang="zh-CN" sz="1800" dirty="0"/>
              <a:t>A,  </a:t>
            </a:r>
            <a:r>
              <a:rPr lang="en-US" altLang="zh-CN" sz="1800" dirty="0" smtClean="0"/>
              <a:t>1</a:t>
            </a:r>
            <a:endParaRPr lang="en-US" altLang="zh-CN" sz="1800" dirty="0"/>
          </a:p>
          <a:p>
            <a:pPr eaLnBrk="1" hangingPunct="1"/>
            <a:r>
              <a:rPr lang="en-US" altLang="zh-CN" sz="1800" dirty="0"/>
              <a:t>ADD  A,  </a:t>
            </a:r>
            <a:r>
              <a:rPr lang="en-US" altLang="zh-CN" sz="1800" dirty="0" smtClean="0"/>
              <a:t>1</a:t>
            </a:r>
            <a:endParaRPr lang="en-US" altLang="zh-CN" sz="1800" dirty="0"/>
          </a:p>
          <a:p>
            <a:pPr eaLnBrk="1" hangingPunct="1"/>
            <a:r>
              <a:rPr lang="en-US" altLang="zh-CN" sz="1800" dirty="0"/>
              <a:t>MOV  (7),  A</a:t>
            </a:r>
          </a:p>
          <a:p>
            <a:pPr eaLnBrk="1" hangingPunct="1"/>
            <a:r>
              <a:rPr lang="en-US" altLang="zh-CN" sz="1800" dirty="0"/>
              <a:t>HLT</a:t>
            </a:r>
          </a:p>
        </p:txBody>
      </p:sp>
      <p:sp>
        <p:nvSpPr>
          <p:cNvPr id="12" name="矩形 16"/>
          <p:cNvSpPr>
            <a:spLocks noChangeArrowheads="1"/>
          </p:cNvSpPr>
          <p:nvPr/>
        </p:nvSpPr>
        <p:spPr bwMode="auto">
          <a:xfrm>
            <a:off x="1167734" y="5447184"/>
            <a:ext cx="16277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t>Result = </a:t>
            </a:r>
            <a:r>
              <a:rPr lang="en-US" altLang="zh-CN" sz="2000" dirty="0" smtClean="0"/>
              <a:t>1+1</a:t>
            </a:r>
            <a:endParaRPr lang="en-US" altLang="zh-CN" sz="2000" dirty="0"/>
          </a:p>
          <a:p>
            <a:r>
              <a:rPr lang="en-US" altLang="zh-CN" sz="2000" dirty="0"/>
              <a:t>Return</a:t>
            </a:r>
            <a:endParaRPr lang="en-US" altLang="zh-CN" sz="2000" dirty="0">
              <a:ea typeface="隶书" pitchFamily="49" charset="-122"/>
            </a:endParaRPr>
          </a:p>
        </p:txBody>
      </p:sp>
      <p:sp>
        <p:nvSpPr>
          <p:cNvPr id="13" name="TextBox 12"/>
          <p:cNvSpPr txBox="1"/>
          <p:nvPr/>
        </p:nvSpPr>
        <p:spPr>
          <a:xfrm>
            <a:off x="6856611" y="1590265"/>
            <a:ext cx="700833" cy="400110"/>
          </a:xfrm>
          <a:prstGeom prst="rect">
            <a:avLst/>
          </a:prstGeom>
          <a:noFill/>
        </p:spPr>
        <p:txBody>
          <a:bodyPr wrap="none" rtlCol="0">
            <a:spAutoFit/>
          </a:bodyPr>
          <a:lstStyle/>
          <a:p>
            <a:r>
              <a:rPr lang="zh-CN" altLang="en-US" sz="2000" b="1" dirty="0" smtClean="0"/>
              <a:t>编码</a:t>
            </a:r>
            <a:endParaRPr lang="zh-CN" altLang="en-US" sz="2000" b="1" dirty="0"/>
          </a:p>
        </p:txBody>
      </p:sp>
      <p:sp>
        <p:nvSpPr>
          <p:cNvPr id="14" name="矩形 13"/>
          <p:cNvSpPr/>
          <p:nvPr/>
        </p:nvSpPr>
        <p:spPr>
          <a:xfrm>
            <a:off x="6164114" y="2722552"/>
            <a:ext cx="2031325" cy="677108"/>
          </a:xfrm>
          <a:prstGeom prst="rect">
            <a:avLst/>
          </a:prstGeom>
        </p:spPr>
        <p:txBody>
          <a:bodyPr wrap="none">
            <a:spAutoFit/>
          </a:bodyPr>
          <a:lstStyle/>
          <a:p>
            <a:pPr algn="ctr"/>
            <a:r>
              <a:rPr lang="zh-CN" altLang="en-US" sz="2000" b="1" dirty="0">
                <a:ea typeface="楷体_GB2312" pitchFamily="49" charset="-122"/>
              </a:rPr>
              <a:t>机器语言</a:t>
            </a:r>
            <a:endParaRPr lang="en-US" altLang="zh-CN" sz="2000" b="1" dirty="0" smtClean="0">
              <a:ea typeface="楷体_GB2312" pitchFamily="49" charset="-122"/>
            </a:endParaRPr>
          </a:p>
          <a:p>
            <a:r>
              <a:rPr lang="zh-CN" altLang="en-US" dirty="0" smtClean="0">
                <a:ea typeface="楷体_GB2312" pitchFamily="49" charset="-122"/>
              </a:rPr>
              <a:t>二进制</a:t>
            </a:r>
            <a:r>
              <a:rPr lang="zh-CN" altLang="en-US" dirty="0">
                <a:ea typeface="楷体_GB2312" pitchFamily="49" charset="-122"/>
              </a:rPr>
              <a:t>和编码方式</a:t>
            </a:r>
            <a:endParaRPr lang="zh-CN" altLang="en-US" dirty="0"/>
          </a:p>
        </p:txBody>
      </p:sp>
      <p:sp>
        <p:nvSpPr>
          <p:cNvPr id="15" name="矩形 13"/>
          <p:cNvSpPr>
            <a:spLocks noChangeArrowheads="1"/>
          </p:cNvSpPr>
          <p:nvPr/>
        </p:nvSpPr>
        <p:spPr bwMode="auto">
          <a:xfrm>
            <a:off x="5822492" y="4120713"/>
            <a:ext cx="2714569" cy="56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80000"/>
              </a:lnSpc>
            </a:pPr>
            <a:r>
              <a:rPr lang="zh-CN" altLang="en-US" sz="2000" b="1" dirty="0" smtClean="0">
                <a:ea typeface="楷体_GB2312" pitchFamily="49" charset="-122"/>
              </a:rPr>
              <a:t>汇编语言</a:t>
            </a:r>
            <a:endParaRPr lang="en-US" altLang="zh-CN" sz="2000" b="1" dirty="0" smtClean="0">
              <a:ea typeface="楷体_GB2312" pitchFamily="49" charset="-122"/>
            </a:endParaRPr>
          </a:p>
          <a:p>
            <a:pPr algn="ctr">
              <a:lnSpc>
                <a:spcPct val="80000"/>
              </a:lnSpc>
            </a:pPr>
            <a:r>
              <a:rPr lang="zh-CN" altLang="en-US" dirty="0" smtClean="0">
                <a:ea typeface="楷体_GB2312" pitchFamily="49" charset="-122"/>
              </a:rPr>
              <a:t>用</a:t>
            </a:r>
            <a:r>
              <a:rPr lang="zh-CN" altLang="en-US" dirty="0">
                <a:ea typeface="楷体_GB2312" pitchFamily="49" charset="-122"/>
              </a:rPr>
              <a:t>助记符号编写程序</a:t>
            </a:r>
          </a:p>
        </p:txBody>
      </p:sp>
      <p:sp>
        <p:nvSpPr>
          <p:cNvPr id="16" name="矩形 15"/>
          <p:cNvSpPr>
            <a:spLocks noChangeArrowheads="1"/>
          </p:cNvSpPr>
          <p:nvPr/>
        </p:nvSpPr>
        <p:spPr bwMode="auto">
          <a:xfrm>
            <a:off x="5471616" y="5372252"/>
            <a:ext cx="34163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smtClean="0">
                <a:ea typeface="楷体_GB2312" pitchFamily="49" charset="-122"/>
              </a:rPr>
              <a:t>高级语言</a:t>
            </a:r>
            <a:endParaRPr lang="en-US" altLang="zh-CN" sz="2000" b="1" dirty="0" smtClean="0">
              <a:ea typeface="楷体_GB2312" pitchFamily="49" charset="-122"/>
            </a:endParaRPr>
          </a:p>
          <a:p>
            <a:r>
              <a:rPr lang="zh-CN" altLang="en-US" dirty="0" smtClean="0">
                <a:ea typeface="楷体_GB2312" pitchFamily="49" charset="-122"/>
              </a:rPr>
              <a:t>用</a:t>
            </a:r>
            <a:r>
              <a:rPr lang="zh-CN" altLang="en-US" dirty="0">
                <a:ea typeface="楷体_GB2312" pitchFamily="49" charset="-122"/>
              </a:rPr>
              <a:t>类似自然语言的语句编写程序</a:t>
            </a:r>
            <a:endParaRPr lang="zh-CN" altLang="en-US" dirty="0">
              <a:ea typeface="隶书" pitchFamily="49" charset="-122"/>
            </a:endParaRPr>
          </a:p>
        </p:txBody>
      </p:sp>
      <p:sp>
        <p:nvSpPr>
          <p:cNvPr id="4" name="下箭头 3"/>
          <p:cNvSpPr/>
          <p:nvPr/>
        </p:nvSpPr>
        <p:spPr bwMode="auto">
          <a:xfrm>
            <a:off x="1765592" y="2290504"/>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17" name="下箭头 16"/>
          <p:cNvSpPr/>
          <p:nvPr/>
        </p:nvSpPr>
        <p:spPr bwMode="auto">
          <a:xfrm>
            <a:off x="1765592" y="3356992"/>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18" name="下箭头 17"/>
          <p:cNvSpPr/>
          <p:nvPr/>
        </p:nvSpPr>
        <p:spPr bwMode="auto">
          <a:xfrm>
            <a:off x="1765592" y="4941193"/>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19" name="下箭头 18"/>
          <p:cNvSpPr/>
          <p:nvPr/>
        </p:nvSpPr>
        <p:spPr bwMode="auto">
          <a:xfrm>
            <a:off x="6963752" y="2061410"/>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20" name="下箭头 19"/>
          <p:cNvSpPr/>
          <p:nvPr/>
        </p:nvSpPr>
        <p:spPr bwMode="auto">
          <a:xfrm>
            <a:off x="6963752" y="3501008"/>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21" name="下箭头 20"/>
          <p:cNvSpPr/>
          <p:nvPr/>
        </p:nvSpPr>
        <p:spPr bwMode="auto">
          <a:xfrm>
            <a:off x="6963752" y="4866896"/>
            <a:ext cx="432048"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Tree>
    <p:extLst>
      <p:ext uri="{BB962C8B-B14F-4D97-AF65-F5344CB8AC3E}">
        <p14:creationId xmlns:p14="http://schemas.microsoft.com/office/powerpoint/2010/main" val="372191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 presetClass="entr" presetSubtype="0"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0"/>
                            </p:stCondLst>
                            <p:childTnLst>
                              <p:par>
                                <p:cTn id="42" presetID="47" presetClass="entr" presetSubtype="0" fill="hold" grpId="0" nodeType="afterEffect">
                                  <p:stCondLst>
                                    <p:cond delay="50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1" presetClass="entr" presetSubtype="0" fill="hold" grpId="0" nodeType="afterEffect">
                                  <p:stCondLst>
                                    <p:cond delay="500"/>
                                  </p:stCondLst>
                                  <p:childTnLst>
                                    <p:set>
                                      <p:cBhvr>
                                        <p:cTn id="49" dur="1" fill="hold">
                                          <p:stCondLst>
                                            <p:cond delay="0"/>
                                          </p:stCondLst>
                                        </p:cTn>
                                        <p:tgtEl>
                                          <p:spTgt spid="14"/>
                                        </p:tgtEl>
                                        <p:attrNameLst>
                                          <p:attrName>style.visibility</p:attrName>
                                        </p:attrNameLst>
                                      </p:cBhvr>
                                      <p:to>
                                        <p:strVal val="visible"/>
                                      </p:to>
                                    </p:set>
                                  </p:childTnLst>
                                </p:cTn>
                              </p:par>
                            </p:childTnLst>
                          </p:cTn>
                        </p:par>
                        <p:par>
                          <p:cTn id="50" fill="hold">
                            <p:stCondLst>
                              <p:cond delay="2000"/>
                            </p:stCondLst>
                            <p:childTnLst>
                              <p:par>
                                <p:cTn id="51" presetID="47" presetClass="entr" presetSubtype="0" fill="hold" grpId="0" nodeType="afterEffect">
                                  <p:stCondLst>
                                    <p:cond delay="5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 presetClass="entr" presetSubtype="0" fill="hold" grpId="0" nodeType="afterEffect">
                                  <p:stCondLst>
                                    <p:cond delay="50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4000"/>
                            </p:stCondLst>
                            <p:childTnLst>
                              <p:par>
                                <p:cTn id="60" presetID="47" presetClass="entr" presetSubtype="0" fill="hold" grpId="0" nodeType="afterEffect">
                                  <p:stCondLst>
                                    <p:cond delay="5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childTnLst>
                          </p:cTn>
                        </p:par>
                        <p:par>
                          <p:cTn id="65" fill="hold">
                            <p:stCondLst>
                              <p:cond delay="5500"/>
                            </p:stCondLst>
                            <p:childTnLst>
                              <p:par>
                                <p:cTn id="66" presetID="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14" grpId="0"/>
      <p:bldP spid="15" grpId="0"/>
      <p:bldP spid="16" grpId="0"/>
      <p:bldP spid="4"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计算机程序设计语言的历史</a:t>
            </a:r>
          </a:p>
        </p:txBody>
      </p:sp>
      <p:cxnSp>
        <p:nvCxnSpPr>
          <p:cNvPr id="9" name="直接箭头连接符 8"/>
          <p:cNvCxnSpPr/>
          <p:nvPr/>
        </p:nvCxnSpPr>
        <p:spPr bwMode="auto">
          <a:xfrm>
            <a:off x="144016" y="6739920"/>
            <a:ext cx="8892480" cy="0"/>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flipV="1">
            <a:off x="144016" y="1196752"/>
            <a:ext cx="0" cy="5543168"/>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144016" y="5797101"/>
            <a:ext cx="1440160" cy="432048"/>
          </a:xfrm>
          <a:prstGeom prst="rect">
            <a:avLst/>
          </a:prstGeom>
          <a:solidFill>
            <a:schemeClr val="tx1">
              <a:lumMod val="65000"/>
              <a:lumOff val="35000"/>
            </a:schemeClr>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a:latin typeface="微软雅黑" pitchFamily="34" charset="-122"/>
                <a:ea typeface="微软雅黑" pitchFamily="34" charset="-122"/>
              </a:rPr>
              <a:t>蛮荒之</a:t>
            </a:r>
            <a:r>
              <a:rPr lang="zh-CN" altLang="en-US" smtClean="0">
                <a:latin typeface="微软雅黑" pitchFamily="34" charset="-122"/>
                <a:ea typeface="微软雅黑" pitchFamily="34" charset="-122"/>
              </a:rPr>
              <a:t>初</a:t>
            </a:r>
            <a:endParaRPr lang="en-US" altLang="zh-CN">
              <a:latin typeface="微软雅黑" pitchFamily="34" charset="-122"/>
              <a:ea typeface="微软雅黑" pitchFamily="34" charset="-122"/>
            </a:endParaRPr>
          </a:p>
        </p:txBody>
      </p:sp>
      <p:cxnSp>
        <p:nvCxnSpPr>
          <p:cNvPr id="14" name="直接箭头连接符 13"/>
          <p:cNvCxnSpPr/>
          <p:nvPr/>
        </p:nvCxnSpPr>
        <p:spPr bwMode="auto">
          <a:xfrm flipV="1">
            <a:off x="1584176" y="6229149"/>
            <a:ext cx="0" cy="51077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144016" y="6336900"/>
            <a:ext cx="1390124" cy="369332"/>
          </a:xfrm>
          <a:prstGeom prst="rect">
            <a:avLst/>
          </a:prstGeom>
          <a:noFill/>
        </p:spPr>
        <p:txBody>
          <a:bodyPr wrap="none" rtlCol="0">
            <a:spAutoFit/>
          </a:bodyPr>
          <a:lstStyle/>
          <a:p>
            <a:r>
              <a:rPr lang="en-US" altLang="zh-CN" smtClean="0">
                <a:latin typeface="Arial" pitchFamily="34" charset="0"/>
                <a:cs typeface="Arial" pitchFamily="34" charset="0"/>
              </a:rPr>
              <a:t>1940</a:t>
            </a:r>
            <a:r>
              <a:rPr lang="zh-CN" altLang="en-US" smtClean="0">
                <a:latin typeface="Arial" pitchFamily="34" charset="0"/>
                <a:cs typeface="Arial" pitchFamily="34" charset="0"/>
              </a:rPr>
              <a:t>年之前</a:t>
            </a:r>
            <a:endParaRPr lang="zh-CN" altLang="en-US">
              <a:latin typeface="Arial" pitchFamily="34" charset="0"/>
              <a:cs typeface="Arial" pitchFamily="34" charset="0"/>
            </a:endParaRPr>
          </a:p>
        </p:txBody>
      </p:sp>
      <p:sp>
        <p:nvSpPr>
          <p:cNvPr id="17" name="矩形 16"/>
          <p:cNvSpPr/>
          <p:nvPr/>
        </p:nvSpPr>
        <p:spPr bwMode="auto">
          <a:xfrm>
            <a:off x="1584176" y="5371768"/>
            <a:ext cx="1440000" cy="432048"/>
          </a:xfrm>
          <a:prstGeom prst="rect">
            <a:avLst/>
          </a:prstGeom>
          <a:solidFill>
            <a:schemeClr val="accent1">
              <a:lumMod val="60000"/>
              <a:lumOff val="40000"/>
            </a:schemeClr>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rPr>
              <a:t>初露锋芒</a:t>
            </a:r>
          </a:p>
        </p:txBody>
      </p:sp>
      <p:cxnSp>
        <p:nvCxnSpPr>
          <p:cNvPr id="18" name="直接箭头连接符 17"/>
          <p:cNvCxnSpPr/>
          <p:nvPr/>
        </p:nvCxnSpPr>
        <p:spPr bwMode="auto">
          <a:xfrm flipV="1">
            <a:off x="3024176" y="5803816"/>
            <a:ext cx="0" cy="93063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1852769" y="5899799"/>
            <a:ext cx="902811" cy="369332"/>
          </a:xfrm>
          <a:prstGeom prst="rect">
            <a:avLst/>
          </a:prstGeom>
          <a:noFill/>
        </p:spPr>
        <p:txBody>
          <a:bodyPr wrap="none" rtlCol="0">
            <a:spAutoFit/>
          </a:bodyPr>
          <a:lstStyle/>
          <a:p>
            <a:r>
              <a:rPr lang="en-US" altLang="zh-CN" smtClean="0">
                <a:latin typeface="Arial" pitchFamily="34" charset="0"/>
                <a:cs typeface="Arial" pitchFamily="34" charset="0"/>
              </a:rPr>
              <a:t>40</a:t>
            </a:r>
            <a:r>
              <a:rPr lang="zh-CN" altLang="en-US" smtClean="0">
                <a:latin typeface="Arial" pitchFamily="34" charset="0"/>
                <a:cs typeface="Arial" pitchFamily="34" charset="0"/>
              </a:rPr>
              <a:t>年代</a:t>
            </a:r>
            <a:endParaRPr lang="zh-CN" altLang="en-US">
              <a:latin typeface="Arial" pitchFamily="34" charset="0"/>
              <a:cs typeface="Arial" pitchFamily="34" charset="0"/>
            </a:endParaRPr>
          </a:p>
        </p:txBody>
      </p:sp>
      <p:sp>
        <p:nvSpPr>
          <p:cNvPr id="23" name="TextBox 22"/>
          <p:cNvSpPr txBox="1"/>
          <p:nvPr/>
        </p:nvSpPr>
        <p:spPr>
          <a:xfrm>
            <a:off x="1460082" y="4725438"/>
            <a:ext cx="1633781" cy="646331"/>
          </a:xfrm>
          <a:prstGeom prst="rect">
            <a:avLst/>
          </a:prstGeom>
          <a:noFill/>
        </p:spPr>
        <p:txBody>
          <a:bodyPr wrap="none" rtlCol="0">
            <a:spAutoFit/>
          </a:bodyPr>
          <a:lstStyle/>
          <a:p>
            <a:pPr algn="ctr"/>
            <a:r>
              <a:rPr lang="en-US" altLang="zh-CN" smtClean="0">
                <a:latin typeface="Arial" pitchFamily="34" charset="0"/>
                <a:cs typeface="Arial" pitchFamily="34" charset="0"/>
              </a:rPr>
              <a:t>ENIAC coding</a:t>
            </a:r>
          </a:p>
          <a:p>
            <a:pPr algn="ctr"/>
            <a:r>
              <a:rPr lang="en-US" altLang="zh-CN" smtClean="0">
                <a:latin typeface="Arial" pitchFamily="34" charset="0"/>
                <a:cs typeface="Arial" pitchFamily="34" charset="0"/>
              </a:rPr>
              <a:t>C-10</a:t>
            </a:r>
            <a:endParaRPr lang="en-US" altLang="zh-CN">
              <a:latin typeface="Arial" pitchFamily="34" charset="0"/>
              <a:cs typeface="Arial" pitchFamily="34" charset="0"/>
            </a:endParaRPr>
          </a:p>
        </p:txBody>
      </p:sp>
      <p:sp>
        <p:nvSpPr>
          <p:cNvPr id="24" name="矩形 23"/>
          <p:cNvSpPr/>
          <p:nvPr/>
        </p:nvSpPr>
        <p:spPr bwMode="auto">
          <a:xfrm>
            <a:off x="3052802" y="4930428"/>
            <a:ext cx="1440000" cy="432048"/>
          </a:xfrm>
          <a:prstGeom prst="rect">
            <a:avLst/>
          </a:prstGeom>
          <a:solidFill>
            <a:srgbClr val="FF0000"/>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a:solidFill>
                  <a:schemeClr val="tx1"/>
                </a:solidFill>
                <a:latin typeface="微软雅黑" pitchFamily="34" charset="-122"/>
                <a:ea typeface="微软雅黑" pitchFamily="34" charset="-122"/>
              </a:rPr>
              <a:t>百花齐放</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5" name="TextBox 24"/>
          <p:cNvSpPr txBox="1"/>
          <p:nvPr/>
        </p:nvSpPr>
        <p:spPr>
          <a:xfrm>
            <a:off x="3096344" y="5443777"/>
            <a:ext cx="1390124" cy="369332"/>
          </a:xfrm>
          <a:prstGeom prst="rect">
            <a:avLst/>
          </a:prstGeom>
          <a:noFill/>
        </p:spPr>
        <p:txBody>
          <a:bodyPr wrap="none" rtlCol="0">
            <a:spAutoFit/>
          </a:bodyPr>
          <a:lstStyle/>
          <a:p>
            <a:r>
              <a:rPr lang="en-US" altLang="zh-CN" smtClean="0">
                <a:latin typeface="Arial" pitchFamily="34" charset="0"/>
                <a:cs typeface="Arial" pitchFamily="34" charset="0"/>
              </a:rPr>
              <a:t>50</a:t>
            </a:r>
            <a:r>
              <a:rPr lang="zh-CN" altLang="en-US" smtClean="0">
                <a:latin typeface="Arial" pitchFamily="34" charset="0"/>
                <a:cs typeface="Arial" pitchFamily="34" charset="0"/>
              </a:rPr>
              <a:t>与</a:t>
            </a:r>
            <a:r>
              <a:rPr lang="en-US" altLang="zh-CN" smtClean="0">
                <a:latin typeface="Arial" pitchFamily="34" charset="0"/>
                <a:cs typeface="Arial" pitchFamily="34" charset="0"/>
              </a:rPr>
              <a:t>60</a:t>
            </a:r>
            <a:r>
              <a:rPr lang="zh-CN" altLang="en-US" smtClean="0">
                <a:latin typeface="Arial" pitchFamily="34" charset="0"/>
                <a:cs typeface="Arial" pitchFamily="34" charset="0"/>
              </a:rPr>
              <a:t>年代</a:t>
            </a:r>
            <a:endParaRPr lang="zh-CN" altLang="en-US">
              <a:latin typeface="Arial" pitchFamily="34" charset="0"/>
              <a:cs typeface="Arial" pitchFamily="34" charset="0"/>
            </a:endParaRPr>
          </a:p>
        </p:txBody>
      </p:sp>
      <p:cxnSp>
        <p:nvCxnSpPr>
          <p:cNvPr id="28" name="直接箭头连接符 27"/>
          <p:cNvCxnSpPr/>
          <p:nvPr/>
        </p:nvCxnSpPr>
        <p:spPr bwMode="auto">
          <a:xfrm flipV="1">
            <a:off x="4492802" y="5371769"/>
            <a:ext cx="1" cy="136815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3110936" y="3438560"/>
            <a:ext cx="1355884" cy="1477328"/>
          </a:xfrm>
          <a:prstGeom prst="rect">
            <a:avLst/>
          </a:prstGeom>
          <a:noFill/>
        </p:spPr>
        <p:txBody>
          <a:bodyPr wrap="none" rtlCol="0">
            <a:spAutoFit/>
          </a:bodyPr>
          <a:lstStyle/>
          <a:p>
            <a:pPr algn="ctr"/>
            <a:r>
              <a:rPr lang="en-US" altLang="zh-CN" smtClean="0">
                <a:latin typeface="Arial" pitchFamily="34" charset="0"/>
                <a:cs typeface="Arial" pitchFamily="34" charset="0"/>
              </a:rPr>
              <a:t>LISP</a:t>
            </a:r>
          </a:p>
          <a:p>
            <a:pPr algn="ctr"/>
            <a:r>
              <a:rPr lang="en-US" altLang="zh-CN">
                <a:latin typeface="Arial" pitchFamily="34" charset="0"/>
                <a:cs typeface="Arial" pitchFamily="34" charset="0"/>
              </a:rPr>
              <a:t>FORTRAN</a:t>
            </a:r>
          </a:p>
          <a:p>
            <a:pPr algn="ctr"/>
            <a:r>
              <a:rPr lang="en-US" altLang="zh-CN" smtClean="0">
                <a:latin typeface="Arial" pitchFamily="34" charset="0"/>
                <a:cs typeface="Arial" pitchFamily="34" charset="0"/>
              </a:rPr>
              <a:t>COBOL</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CPL </a:t>
            </a:r>
            <a:r>
              <a:rPr lang="en-US" altLang="zh-CN">
                <a:latin typeface="Arial" pitchFamily="34" charset="0"/>
                <a:cs typeface="Arial" pitchFamily="34" charset="0"/>
              </a:rPr>
              <a:t>,</a:t>
            </a:r>
            <a:r>
              <a:rPr lang="en-US" altLang="zh-CN" smtClean="0">
                <a:latin typeface="Arial" pitchFamily="34" charset="0"/>
                <a:cs typeface="Arial" pitchFamily="34" charset="0"/>
              </a:rPr>
              <a:t>BCPL</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BASIC</a:t>
            </a:r>
            <a:endParaRPr lang="en-US" altLang="zh-CN">
              <a:latin typeface="Arial" pitchFamily="34" charset="0"/>
              <a:cs typeface="Arial" pitchFamily="34" charset="0"/>
            </a:endParaRPr>
          </a:p>
        </p:txBody>
      </p:sp>
      <p:sp>
        <p:nvSpPr>
          <p:cNvPr id="33" name="矩形 32"/>
          <p:cNvSpPr/>
          <p:nvPr/>
        </p:nvSpPr>
        <p:spPr bwMode="auto">
          <a:xfrm>
            <a:off x="4320480" y="2902411"/>
            <a:ext cx="1440000" cy="432048"/>
          </a:xfrm>
          <a:prstGeom prst="rect">
            <a:avLst/>
          </a:prstGeom>
          <a:solidFill>
            <a:schemeClr val="tx2">
              <a:lumMod val="60000"/>
              <a:lumOff val="40000"/>
            </a:schemeClr>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a:solidFill>
                  <a:schemeClr val="tx1"/>
                </a:solidFill>
                <a:latin typeface="微软雅黑" pitchFamily="34" charset="-122"/>
                <a:ea typeface="微软雅黑" pitchFamily="34" charset="-122"/>
              </a:rPr>
              <a:t>开宗立</a:t>
            </a:r>
            <a:r>
              <a:rPr lang="zh-CN" altLang="en-US" smtClean="0">
                <a:solidFill>
                  <a:schemeClr val="tx1"/>
                </a:solidFill>
                <a:latin typeface="微软雅黑" pitchFamily="34" charset="-122"/>
                <a:ea typeface="微软雅黑" pitchFamily="34" charset="-122"/>
              </a:rPr>
              <a:t>派</a:t>
            </a:r>
            <a:endParaRPr lang="zh-CN" altLang="en-US">
              <a:solidFill>
                <a:schemeClr val="tx1"/>
              </a:solidFill>
              <a:latin typeface="微软雅黑" pitchFamily="34" charset="-122"/>
              <a:ea typeface="微软雅黑" pitchFamily="34" charset="-122"/>
            </a:endParaRPr>
          </a:p>
        </p:txBody>
      </p:sp>
      <p:sp>
        <p:nvSpPr>
          <p:cNvPr id="34" name="矩形 33"/>
          <p:cNvSpPr/>
          <p:nvPr/>
        </p:nvSpPr>
        <p:spPr>
          <a:xfrm>
            <a:off x="4409789" y="3438560"/>
            <a:ext cx="1287532" cy="369332"/>
          </a:xfrm>
          <a:prstGeom prst="rect">
            <a:avLst/>
          </a:prstGeom>
        </p:spPr>
        <p:txBody>
          <a:bodyPr wrap="none">
            <a:spAutoFit/>
          </a:bodyPr>
          <a:lstStyle/>
          <a:p>
            <a:r>
              <a:rPr lang="en-US" altLang="zh-CN">
                <a:latin typeface="Arial" pitchFamily="34" charset="0"/>
                <a:cs typeface="Arial" pitchFamily="34" charset="0"/>
              </a:rPr>
              <a:t>1967-1978</a:t>
            </a:r>
          </a:p>
        </p:txBody>
      </p:sp>
      <p:cxnSp>
        <p:nvCxnSpPr>
          <p:cNvPr id="35" name="直接箭头连接符 34"/>
          <p:cNvCxnSpPr/>
          <p:nvPr/>
        </p:nvCxnSpPr>
        <p:spPr bwMode="auto">
          <a:xfrm flipV="1">
            <a:off x="5760480" y="3334459"/>
            <a:ext cx="0" cy="338547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4480070" y="1324806"/>
            <a:ext cx="1120820" cy="1477328"/>
          </a:xfrm>
          <a:prstGeom prst="rect">
            <a:avLst/>
          </a:prstGeom>
          <a:noFill/>
        </p:spPr>
        <p:txBody>
          <a:bodyPr wrap="none" rtlCol="0">
            <a:spAutoFit/>
          </a:bodyPr>
          <a:lstStyle/>
          <a:p>
            <a:pPr algn="ctr"/>
            <a:r>
              <a:rPr lang="en-US" altLang="zh-CN" smtClean="0">
                <a:latin typeface="Arial" pitchFamily="34" charset="0"/>
                <a:cs typeface="Arial" pitchFamily="34" charset="0"/>
              </a:rPr>
              <a:t>Pascal</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C</a:t>
            </a:r>
          </a:p>
          <a:p>
            <a:pPr algn="ctr"/>
            <a:r>
              <a:rPr lang="en-US" altLang="zh-CN" smtClean="0">
                <a:latin typeface="Arial" pitchFamily="34" charset="0"/>
                <a:cs typeface="Arial" pitchFamily="34" charset="0"/>
              </a:rPr>
              <a:t>Smalltalk</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Prolog</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SQL</a:t>
            </a:r>
            <a:endParaRPr lang="en-US" altLang="zh-CN">
              <a:latin typeface="Arial" pitchFamily="34" charset="0"/>
              <a:cs typeface="Arial" pitchFamily="34" charset="0"/>
            </a:endParaRPr>
          </a:p>
        </p:txBody>
      </p:sp>
      <p:sp>
        <p:nvSpPr>
          <p:cNvPr id="43" name="矩形 42"/>
          <p:cNvSpPr/>
          <p:nvPr/>
        </p:nvSpPr>
        <p:spPr bwMode="auto">
          <a:xfrm>
            <a:off x="5760640" y="2467354"/>
            <a:ext cx="1440000" cy="432048"/>
          </a:xfrm>
          <a:prstGeom prst="rect">
            <a:avLst/>
          </a:prstGeom>
          <a:solidFill>
            <a:srgbClr val="FFC000"/>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a:solidFill>
                  <a:schemeClr val="tx1"/>
                </a:solidFill>
                <a:latin typeface="微软雅黑" pitchFamily="34" charset="-122"/>
                <a:ea typeface="微软雅黑" pitchFamily="34" charset="-122"/>
              </a:rPr>
              <a:t>内外兼修</a:t>
            </a:r>
          </a:p>
        </p:txBody>
      </p:sp>
      <p:cxnSp>
        <p:nvCxnSpPr>
          <p:cNvPr id="50" name="直接箭头连接符 49"/>
          <p:cNvCxnSpPr/>
          <p:nvPr/>
        </p:nvCxnSpPr>
        <p:spPr bwMode="auto">
          <a:xfrm flipV="1">
            <a:off x="7200640" y="2902411"/>
            <a:ext cx="0" cy="384051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p:cNvSpPr txBox="1"/>
          <p:nvPr/>
        </p:nvSpPr>
        <p:spPr>
          <a:xfrm>
            <a:off x="6109459" y="1196752"/>
            <a:ext cx="620684" cy="1200329"/>
          </a:xfrm>
          <a:prstGeom prst="rect">
            <a:avLst/>
          </a:prstGeom>
          <a:noFill/>
        </p:spPr>
        <p:txBody>
          <a:bodyPr wrap="none" rtlCol="0">
            <a:spAutoFit/>
          </a:bodyPr>
          <a:lstStyle/>
          <a:p>
            <a:pPr algn="ctr"/>
            <a:r>
              <a:rPr lang="en-US" altLang="zh-CN" smtClean="0">
                <a:latin typeface="Arial" pitchFamily="34" charset="0"/>
                <a:cs typeface="Arial" pitchFamily="34" charset="0"/>
              </a:rPr>
              <a:t>C</a:t>
            </a:r>
            <a:r>
              <a:rPr lang="en-US" altLang="zh-CN">
                <a:latin typeface="Arial" pitchFamily="34" charset="0"/>
                <a:cs typeface="Arial" pitchFamily="34" charset="0"/>
              </a:rPr>
              <a:t>++</a:t>
            </a:r>
          </a:p>
          <a:p>
            <a:pPr algn="ctr"/>
            <a:r>
              <a:rPr lang="en-US" altLang="zh-CN" smtClean="0">
                <a:latin typeface="Arial" pitchFamily="34" charset="0"/>
                <a:cs typeface="Arial" pitchFamily="34" charset="0"/>
              </a:rPr>
              <a:t>Ada</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Perl</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Tcl</a:t>
            </a:r>
            <a:endParaRPr lang="en-US" altLang="zh-CN">
              <a:latin typeface="Arial" pitchFamily="34" charset="0"/>
              <a:cs typeface="Arial" pitchFamily="34" charset="0"/>
            </a:endParaRPr>
          </a:p>
        </p:txBody>
      </p:sp>
      <p:sp>
        <p:nvSpPr>
          <p:cNvPr id="55" name="矩形 54"/>
          <p:cNvSpPr/>
          <p:nvPr/>
        </p:nvSpPr>
        <p:spPr>
          <a:xfrm>
            <a:off x="6020206" y="3010019"/>
            <a:ext cx="902811" cy="369332"/>
          </a:xfrm>
          <a:prstGeom prst="rect">
            <a:avLst/>
          </a:prstGeom>
        </p:spPr>
        <p:txBody>
          <a:bodyPr wrap="none">
            <a:spAutoFit/>
          </a:bodyPr>
          <a:lstStyle/>
          <a:p>
            <a:r>
              <a:rPr lang="en-US" altLang="zh-CN" smtClean="0">
                <a:latin typeface="Arial" pitchFamily="34" charset="0"/>
                <a:cs typeface="Arial" pitchFamily="34" charset="0"/>
              </a:rPr>
              <a:t>80</a:t>
            </a:r>
            <a:r>
              <a:rPr lang="zh-CN" altLang="en-US" smtClean="0">
                <a:latin typeface="Arial" pitchFamily="34" charset="0"/>
                <a:cs typeface="Arial" pitchFamily="34" charset="0"/>
              </a:rPr>
              <a:t>年代</a:t>
            </a:r>
            <a:endParaRPr lang="en-US" altLang="zh-CN">
              <a:latin typeface="Arial" pitchFamily="34" charset="0"/>
              <a:cs typeface="Arial" pitchFamily="34" charset="0"/>
            </a:endParaRPr>
          </a:p>
        </p:txBody>
      </p:sp>
      <p:sp>
        <p:nvSpPr>
          <p:cNvPr id="58" name="矩形 57"/>
          <p:cNvSpPr/>
          <p:nvPr/>
        </p:nvSpPr>
        <p:spPr bwMode="auto">
          <a:xfrm>
            <a:off x="7200640" y="2028294"/>
            <a:ext cx="1440000" cy="432048"/>
          </a:xfrm>
          <a:prstGeom prst="rect">
            <a:avLst/>
          </a:prstGeom>
          <a:solidFill>
            <a:schemeClr val="tx2">
              <a:lumMod val="20000"/>
              <a:lumOff val="80000"/>
            </a:schemeClr>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a:solidFill>
                  <a:schemeClr val="tx1"/>
                </a:solidFill>
                <a:latin typeface="微软雅黑" pitchFamily="34" charset="-122"/>
                <a:ea typeface="微软雅黑" pitchFamily="34" charset="-122"/>
              </a:rPr>
              <a:t>互联网时代</a:t>
            </a:r>
          </a:p>
        </p:txBody>
      </p:sp>
      <p:cxnSp>
        <p:nvCxnSpPr>
          <p:cNvPr id="59" name="直接箭头连接符 58"/>
          <p:cNvCxnSpPr/>
          <p:nvPr/>
        </p:nvCxnSpPr>
        <p:spPr bwMode="auto">
          <a:xfrm flipV="1">
            <a:off x="8628017" y="2467354"/>
            <a:ext cx="0" cy="425257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60"/>
          <p:cNvSpPr/>
          <p:nvPr/>
        </p:nvSpPr>
        <p:spPr>
          <a:xfrm>
            <a:off x="7354928" y="1612250"/>
            <a:ext cx="902811" cy="369332"/>
          </a:xfrm>
          <a:prstGeom prst="rect">
            <a:avLst/>
          </a:prstGeom>
        </p:spPr>
        <p:txBody>
          <a:bodyPr wrap="none">
            <a:spAutoFit/>
          </a:bodyPr>
          <a:lstStyle/>
          <a:p>
            <a:r>
              <a:rPr lang="en-US" altLang="zh-CN">
                <a:latin typeface="Arial" pitchFamily="34" charset="0"/>
                <a:cs typeface="Arial" pitchFamily="34" charset="0"/>
              </a:rPr>
              <a:t>9</a:t>
            </a:r>
            <a:r>
              <a:rPr lang="en-US" altLang="zh-CN" smtClean="0">
                <a:latin typeface="Arial" pitchFamily="34" charset="0"/>
                <a:cs typeface="Arial" pitchFamily="34" charset="0"/>
              </a:rPr>
              <a:t>0</a:t>
            </a:r>
            <a:r>
              <a:rPr lang="zh-CN" altLang="en-US" smtClean="0">
                <a:latin typeface="Arial" pitchFamily="34" charset="0"/>
                <a:cs typeface="Arial" pitchFamily="34" charset="0"/>
              </a:rPr>
              <a:t>年代</a:t>
            </a:r>
            <a:endParaRPr lang="en-US" altLang="zh-CN">
              <a:latin typeface="Arial" pitchFamily="34" charset="0"/>
              <a:cs typeface="Arial" pitchFamily="34" charset="0"/>
            </a:endParaRPr>
          </a:p>
        </p:txBody>
      </p:sp>
      <p:sp>
        <p:nvSpPr>
          <p:cNvPr id="62" name="TextBox 61"/>
          <p:cNvSpPr txBox="1"/>
          <p:nvPr/>
        </p:nvSpPr>
        <p:spPr>
          <a:xfrm>
            <a:off x="7202013" y="2683378"/>
            <a:ext cx="1437253" cy="2031325"/>
          </a:xfrm>
          <a:prstGeom prst="rect">
            <a:avLst/>
          </a:prstGeom>
          <a:noFill/>
        </p:spPr>
        <p:txBody>
          <a:bodyPr wrap="none" rtlCol="0">
            <a:spAutoFit/>
          </a:bodyPr>
          <a:lstStyle/>
          <a:p>
            <a:pPr algn="ctr"/>
            <a:r>
              <a:rPr lang="en-US" altLang="zh-CN" b="1" smtClean="0">
                <a:solidFill>
                  <a:srgbClr val="FF0000"/>
                </a:solidFill>
                <a:latin typeface="Arial" pitchFamily="34" charset="0"/>
                <a:cs typeface="Arial" pitchFamily="34" charset="0"/>
              </a:rPr>
              <a:t>Python</a:t>
            </a:r>
            <a:endParaRPr lang="en-US" altLang="zh-CN" b="1">
              <a:solidFill>
                <a:srgbClr val="FF0000"/>
              </a:solidFill>
              <a:latin typeface="Arial" pitchFamily="34" charset="0"/>
              <a:cs typeface="Arial" pitchFamily="34" charset="0"/>
            </a:endParaRPr>
          </a:p>
          <a:p>
            <a:pPr algn="ctr"/>
            <a:r>
              <a:rPr lang="en-US" altLang="zh-CN" smtClean="0">
                <a:latin typeface="Arial" pitchFamily="34" charset="0"/>
                <a:cs typeface="Arial" pitchFamily="34" charset="0"/>
              </a:rPr>
              <a:t>Visual </a:t>
            </a:r>
            <a:r>
              <a:rPr lang="en-US" altLang="zh-CN">
                <a:latin typeface="Arial" pitchFamily="34" charset="0"/>
                <a:cs typeface="Arial" pitchFamily="34" charset="0"/>
              </a:rPr>
              <a:t>Basic</a:t>
            </a:r>
          </a:p>
          <a:p>
            <a:pPr algn="ctr"/>
            <a:r>
              <a:rPr lang="en-US" altLang="zh-CN" smtClean="0">
                <a:latin typeface="Arial" pitchFamily="34" charset="0"/>
                <a:cs typeface="Arial" pitchFamily="34" charset="0"/>
              </a:rPr>
              <a:t>Ruby</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Java</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Delphi</a:t>
            </a:r>
          </a:p>
          <a:p>
            <a:pPr algn="ctr"/>
            <a:r>
              <a:rPr lang="en-US" altLang="zh-CN" smtClean="0">
                <a:latin typeface="Arial" pitchFamily="34" charset="0"/>
                <a:cs typeface="Arial" pitchFamily="34" charset="0"/>
              </a:rPr>
              <a:t>JavaScript</a:t>
            </a:r>
            <a:endParaRPr lang="en-US" altLang="zh-CN">
              <a:latin typeface="Arial" pitchFamily="34" charset="0"/>
              <a:cs typeface="Arial" pitchFamily="34" charset="0"/>
            </a:endParaRPr>
          </a:p>
          <a:p>
            <a:pPr algn="ctr"/>
            <a:r>
              <a:rPr lang="en-US" altLang="zh-CN" smtClean="0">
                <a:latin typeface="Arial" pitchFamily="34" charset="0"/>
                <a:cs typeface="Arial" pitchFamily="34" charset="0"/>
              </a:rPr>
              <a:t>PHP</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64908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ppt_y</p:attrName>
                                        </p:attrNameLst>
                                      </p:cBhvr>
                                      <p:tavLst>
                                        <p:tav tm="0">
                                          <p:val>
                                            <p:strVal val="#ppt_y+#ppt_h*1.125000"/>
                                          </p:val>
                                        </p:tav>
                                        <p:tav tm="100000">
                                          <p:val>
                                            <p:strVal val="#ppt_y"/>
                                          </p:val>
                                        </p:tav>
                                      </p:tavLst>
                                    </p:anim>
                                    <p:animEffect transition="in" filter="wipe(up)">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ppt_y</p:attrName>
                                        </p:attrNameLst>
                                      </p:cBhvr>
                                      <p:tavLst>
                                        <p:tav tm="0">
                                          <p:val>
                                            <p:strVal val="#ppt_y+#ppt_h*1.125000"/>
                                          </p:val>
                                        </p:tav>
                                        <p:tav tm="100000">
                                          <p:val>
                                            <p:strVal val="#ppt_y"/>
                                          </p:val>
                                        </p:tav>
                                      </p:tavLst>
                                    </p:anim>
                                    <p:animEffect transition="in" filter="wipe(up)">
                                      <p:cBhvr>
                                        <p:cTn id="22" dur="500"/>
                                        <p:tgtEl>
                                          <p:spTgt spid="17"/>
                                        </p:tgtEl>
                                      </p:cBhvr>
                                    </p:animEffect>
                                  </p:childTnLst>
                                </p:cTn>
                              </p:par>
                              <p:par>
                                <p:cTn id="23" presetID="1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ppt_y</p:attrName>
                                        </p:attrNameLst>
                                      </p:cBhvr>
                                      <p:tavLst>
                                        <p:tav tm="0">
                                          <p:val>
                                            <p:strVal val="#ppt_y+#ppt_h*1.125000"/>
                                          </p:val>
                                        </p:tav>
                                        <p:tav tm="100000">
                                          <p:val>
                                            <p:strVal val="#ppt_y"/>
                                          </p:val>
                                        </p:tav>
                                      </p:tavLst>
                                    </p:anim>
                                    <p:animEffect transition="in" filter="wipe(up)">
                                      <p:cBhvr>
                                        <p:cTn id="30" dur="500"/>
                                        <p:tgtEl>
                                          <p:spTgt spid="20"/>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p:tgtEl>
                                          <p:spTgt spid="23"/>
                                        </p:tgtEl>
                                        <p:attrNameLst>
                                          <p:attrName>ppt_y</p:attrName>
                                        </p:attrNameLst>
                                      </p:cBhvr>
                                      <p:tavLst>
                                        <p:tav tm="0">
                                          <p:val>
                                            <p:strVal val="#ppt_y+#ppt_h*1.125000"/>
                                          </p:val>
                                        </p:tav>
                                        <p:tav tm="100000">
                                          <p:val>
                                            <p:strVal val="#ppt_y"/>
                                          </p:val>
                                        </p:tav>
                                      </p:tavLst>
                                    </p:anim>
                                    <p:animEffect transition="in" filter="wipe(up)">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ppt_y</p:attrName>
                                        </p:attrNameLst>
                                      </p:cBhvr>
                                      <p:tavLst>
                                        <p:tav tm="0">
                                          <p:val>
                                            <p:strVal val="#ppt_y+#ppt_h*1.125000"/>
                                          </p:val>
                                        </p:tav>
                                        <p:tav tm="100000">
                                          <p:val>
                                            <p:strVal val="#ppt_y"/>
                                          </p:val>
                                        </p:tav>
                                      </p:tavLst>
                                    </p:anim>
                                    <p:animEffect transition="in" filter="wipe(up)">
                                      <p:cBhvr>
                                        <p:cTn id="40" dur="500"/>
                                        <p:tgtEl>
                                          <p:spTgt spid="2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p:tgtEl>
                                          <p:spTgt spid="25"/>
                                        </p:tgtEl>
                                        <p:attrNameLst>
                                          <p:attrName>ppt_y</p:attrName>
                                        </p:attrNameLst>
                                      </p:cBhvr>
                                      <p:tavLst>
                                        <p:tav tm="0">
                                          <p:val>
                                            <p:strVal val="#ppt_y+#ppt_h*1.125000"/>
                                          </p:val>
                                        </p:tav>
                                        <p:tav tm="100000">
                                          <p:val>
                                            <p:strVal val="#ppt_y"/>
                                          </p:val>
                                        </p:tav>
                                      </p:tavLst>
                                    </p:anim>
                                    <p:animEffect transition="in" filter="wipe(up)">
                                      <p:cBhvr>
                                        <p:cTn id="44" dur="500"/>
                                        <p:tgtEl>
                                          <p:spTgt spid="25"/>
                                        </p:tgtEl>
                                      </p:cBhvr>
                                    </p:animEffect>
                                  </p:childTnLst>
                                </p:cTn>
                              </p:par>
                              <p:par>
                                <p:cTn id="45" presetID="1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p:tgtEl>
                                          <p:spTgt spid="28"/>
                                        </p:tgtEl>
                                        <p:attrNameLst>
                                          <p:attrName>ppt_y</p:attrName>
                                        </p:attrNameLst>
                                      </p:cBhvr>
                                      <p:tavLst>
                                        <p:tav tm="0">
                                          <p:val>
                                            <p:strVal val="#ppt_y+#ppt_h*1.125000"/>
                                          </p:val>
                                        </p:tav>
                                        <p:tav tm="100000">
                                          <p:val>
                                            <p:strVal val="#ppt_y"/>
                                          </p:val>
                                        </p:tav>
                                      </p:tavLst>
                                    </p:anim>
                                    <p:animEffect transition="in" filter="wipe(up)">
                                      <p:cBhvr>
                                        <p:cTn id="48" dur="500"/>
                                        <p:tgtEl>
                                          <p:spTgt spid="28"/>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up)">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ppt_y</p:attrName>
                                        </p:attrNameLst>
                                      </p:cBhvr>
                                      <p:tavLst>
                                        <p:tav tm="0">
                                          <p:val>
                                            <p:strVal val="#ppt_y+#ppt_h*1.125000"/>
                                          </p:val>
                                        </p:tav>
                                        <p:tav tm="100000">
                                          <p:val>
                                            <p:strVal val="#ppt_y"/>
                                          </p:val>
                                        </p:tav>
                                      </p:tavLst>
                                    </p:anim>
                                    <p:animEffect transition="in" filter="wipe(up)">
                                      <p:cBhvr>
                                        <p:cTn id="58" dur="500"/>
                                        <p:tgtEl>
                                          <p:spTgt spid="33"/>
                                        </p:tgtEl>
                                      </p:cBhvr>
                                    </p:animEffect>
                                  </p:childTnLst>
                                </p:cTn>
                              </p:par>
                              <p:par>
                                <p:cTn id="59" presetID="12" presetClass="entr" presetSubtype="4"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p:tgtEl>
                                          <p:spTgt spid="35"/>
                                        </p:tgtEl>
                                        <p:attrNameLst>
                                          <p:attrName>ppt_y</p:attrName>
                                        </p:attrNameLst>
                                      </p:cBhvr>
                                      <p:tavLst>
                                        <p:tav tm="0">
                                          <p:val>
                                            <p:strVal val="#ppt_y+#ppt_h*1.125000"/>
                                          </p:val>
                                        </p:tav>
                                        <p:tav tm="100000">
                                          <p:val>
                                            <p:strVal val="#ppt_y"/>
                                          </p:val>
                                        </p:tav>
                                      </p:tavLst>
                                    </p:anim>
                                    <p:animEffect transition="in" filter="wipe(up)">
                                      <p:cBhvr>
                                        <p:cTn id="62" dur="500"/>
                                        <p:tgtEl>
                                          <p:spTgt spid="35"/>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500"/>
                                        <p:tgtEl>
                                          <p:spTgt spid="42"/>
                                        </p:tgtEl>
                                        <p:attrNameLst>
                                          <p:attrName>ppt_y</p:attrName>
                                        </p:attrNameLst>
                                      </p:cBhvr>
                                      <p:tavLst>
                                        <p:tav tm="0">
                                          <p:val>
                                            <p:strVal val="#ppt_y+#ppt_h*1.125000"/>
                                          </p:val>
                                        </p:tav>
                                        <p:tav tm="100000">
                                          <p:val>
                                            <p:strVal val="#ppt_y"/>
                                          </p:val>
                                        </p:tav>
                                      </p:tavLst>
                                    </p:anim>
                                    <p:animEffect transition="in" filter="wipe(up)">
                                      <p:cBhvr>
                                        <p:cTn id="66" dur="500"/>
                                        <p:tgtEl>
                                          <p:spTgt spid="42"/>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p:tgtEl>
                                          <p:spTgt spid="34"/>
                                        </p:tgtEl>
                                        <p:attrNameLst>
                                          <p:attrName>ppt_y</p:attrName>
                                        </p:attrNameLst>
                                      </p:cBhvr>
                                      <p:tavLst>
                                        <p:tav tm="0">
                                          <p:val>
                                            <p:strVal val="#ppt_y+#ppt_h*1.125000"/>
                                          </p:val>
                                        </p:tav>
                                        <p:tav tm="100000">
                                          <p:val>
                                            <p:strVal val="#ppt_y"/>
                                          </p:val>
                                        </p:tav>
                                      </p:tavLst>
                                    </p:anim>
                                    <p:animEffect transition="in" filter="wipe(up)">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p:tgtEl>
                                          <p:spTgt spid="43"/>
                                        </p:tgtEl>
                                        <p:attrNameLst>
                                          <p:attrName>ppt_y</p:attrName>
                                        </p:attrNameLst>
                                      </p:cBhvr>
                                      <p:tavLst>
                                        <p:tav tm="0">
                                          <p:val>
                                            <p:strVal val="#ppt_y+#ppt_h*1.125000"/>
                                          </p:val>
                                        </p:tav>
                                        <p:tav tm="100000">
                                          <p:val>
                                            <p:strVal val="#ppt_y"/>
                                          </p:val>
                                        </p:tav>
                                      </p:tavLst>
                                    </p:anim>
                                    <p:animEffect transition="in" filter="wipe(up)">
                                      <p:cBhvr>
                                        <p:cTn id="76" dur="500"/>
                                        <p:tgtEl>
                                          <p:spTgt spid="43"/>
                                        </p:tgtEl>
                                      </p:cBhvr>
                                    </p:animEffect>
                                  </p:childTnLst>
                                </p:cTn>
                              </p:par>
                              <p:par>
                                <p:cTn id="77" presetID="12" presetClass="entr" presetSubtype="4"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p:tgtEl>
                                          <p:spTgt spid="50"/>
                                        </p:tgtEl>
                                        <p:attrNameLst>
                                          <p:attrName>ppt_y</p:attrName>
                                        </p:attrNameLst>
                                      </p:cBhvr>
                                      <p:tavLst>
                                        <p:tav tm="0">
                                          <p:val>
                                            <p:strVal val="#ppt_y+#ppt_h*1.125000"/>
                                          </p:val>
                                        </p:tav>
                                        <p:tav tm="100000">
                                          <p:val>
                                            <p:strVal val="#ppt_y"/>
                                          </p:val>
                                        </p:tav>
                                      </p:tavLst>
                                    </p:anim>
                                    <p:animEffect transition="in" filter="wipe(up)">
                                      <p:cBhvr>
                                        <p:cTn id="80" dur="500"/>
                                        <p:tgtEl>
                                          <p:spTgt spid="50"/>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500"/>
                                        <p:tgtEl>
                                          <p:spTgt spid="55"/>
                                        </p:tgtEl>
                                        <p:attrNameLst>
                                          <p:attrName>ppt_y</p:attrName>
                                        </p:attrNameLst>
                                      </p:cBhvr>
                                      <p:tavLst>
                                        <p:tav tm="0">
                                          <p:val>
                                            <p:strVal val="#ppt_y+#ppt_h*1.125000"/>
                                          </p:val>
                                        </p:tav>
                                        <p:tav tm="100000">
                                          <p:val>
                                            <p:strVal val="#ppt_y"/>
                                          </p:val>
                                        </p:tav>
                                      </p:tavLst>
                                    </p:anim>
                                    <p:animEffect transition="in" filter="wipe(up)">
                                      <p:cBhvr>
                                        <p:cTn id="84" dur="500"/>
                                        <p:tgtEl>
                                          <p:spTgt spid="55"/>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p:tgtEl>
                                          <p:spTgt spid="54"/>
                                        </p:tgtEl>
                                        <p:attrNameLst>
                                          <p:attrName>ppt_y</p:attrName>
                                        </p:attrNameLst>
                                      </p:cBhvr>
                                      <p:tavLst>
                                        <p:tav tm="0">
                                          <p:val>
                                            <p:strVal val="#ppt_y+#ppt_h*1.125000"/>
                                          </p:val>
                                        </p:tav>
                                        <p:tav tm="100000">
                                          <p:val>
                                            <p:strVal val="#ppt_y"/>
                                          </p:val>
                                        </p:tav>
                                      </p:tavLst>
                                    </p:anim>
                                    <p:animEffect transition="in" filter="wipe(up)">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anim calcmode="lin" valueType="num">
                                      <p:cBhvr additive="base">
                                        <p:cTn id="93" dur="500"/>
                                        <p:tgtEl>
                                          <p:spTgt spid="58"/>
                                        </p:tgtEl>
                                        <p:attrNameLst>
                                          <p:attrName>ppt_y</p:attrName>
                                        </p:attrNameLst>
                                      </p:cBhvr>
                                      <p:tavLst>
                                        <p:tav tm="0">
                                          <p:val>
                                            <p:strVal val="#ppt_y+#ppt_h*1.125000"/>
                                          </p:val>
                                        </p:tav>
                                        <p:tav tm="100000">
                                          <p:val>
                                            <p:strVal val="#ppt_y"/>
                                          </p:val>
                                        </p:tav>
                                      </p:tavLst>
                                    </p:anim>
                                    <p:animEffect transition="in" filter="wipe(up)">
                                      <p:cBhvr>
                                        <p:cTn id="94" dur="500"/>
                                        <p:tgtEl>
                                          <p:spTgt spid="58"/>
                                        </p:tgtEl>
                                      </p:cBhvr>
                                    </p:animEffect>
                                  </p:childTnLst>
                                </p:cTn>
                              </p:par>
                              <p:par>
                                <p:cTn id="95" presetID="12" presetClass="entr" presetSubtype="4"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additive="base">
                                        <p:cTn id="97" dur="500"/>
                                        <p:tgtEl>
                                          <p:spTgt spid="59"/>
                                        </p:tgtEl>
                                        <p:attrNameLst>
                                          <p:attrName>ppt_y</p:attrName>
                                        </p:attrNameLst>
                                      </p:cBhvr>
                                      <p:tavLst>
                                        <p:tav tm="0">
                                          <p:val>
                                            <p:strVal val="#ppt_y+#ppt_h*1.125000"/>
                                          </p:val>
                                        </p:tav>
                                        <p:tav tm="100000">
                                          <p:val>
                                            <p:strVal val="#ppt_y"/>
                                          </p:val>
                                        </p:tav>
                                      </p:tavLst>
                                    </p:anim>
                                    <p:animEffect transition="in" filter="wipe(up)">
                                      <p:cBhvr>
                                        <p:cTn id="98" dur="500"/>
                                        <p:tgtEl>
                                          <p:spTgt spid="59"/>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 calcmode="lin" valueType="num">
                                      <p:cBhvr additive="base">
                                        <p:cTn id="101" dur="500"/>
                                        <p:tgtEl>
                                          <p:spTgt spid="61"/>
                                        </p:tgtEl>
                                        <p:attrNameLst>
                                          <p:attrName>ppt_y</p:attrName>
                                        </p:attrNameLst>
                                      </p:cBhvr>
                                      <p:tavLst>
                                        <p:tav tm="0">
                                          <p:val>
                                            <p:strVal val="#ppt_y+#ppt_h*1.125000"/>
                                          </p:val>
                                        </p:tav>
                                        <p:tav tm="100000">
                                          <p:val>
                                            <p:strVal val="#ppt_y"/>
                                          </p:val>
                                        </p:tav>
                                      </p:tavLst>
                                    </p:anim>
                                    <p:animEffect transition="in" filter="wipe(up)">
                                      <p:cBhvr>
                                        <p:cTn id="102" dur="500"/>
                                        <p:tgtEl>
                                          <p:spTgt spid="61"/>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anim calcmode="lin" valueType="num">
                                      <p:cBhvr additive="base">
                                        <p:cTn id="105" dur="500"/>
                                        <p:tgtEl>
                                          <p:spTgt spid="62"/>
                                        </p:tgtEl>
                                        <p:attrNameLst>
                                          <p:attrName>ppt_y</p:attrName>
                                        </p:attrNameLst>
                                      </p:cBhvr>
                                      <p:tavLst>
                                        <p:tav tm="0">
                                          <p:val>
                                            <p:strVal val="#ppt_y+#ppt_h*1.125000"/>
                                          </p:val>
                                        </p:tav>
                                        <p:tav tm="100000">
                                          <p:val>
                                            <p:strVal val="#ppt_y"/>
                                          </p:val>
                                        </p:tav>
                                      </p:tavLst>
                                    </p:anim>
                                    <p:animEffect transition="in" filter="wipe(up)">
                                      <p:cBhvr>
                                        <p:cTn id="10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7" grpId="0" animBg="1"/>
      <p:bldP spid="20" grpId="0"/>
      <p:bldP spid="23" grpId="0"/>
      <p:bldP spid="24" grpId="0" animBg="1"/>
      <p:bldP spid="25" grpId="0"/>
      <p:bldP spid="32" grpId="0"/>
      <p:bldP spid="33" grpId="0" animBg="1"/>
      <p:bldP spid="34" grpId="0"/>
      <p:bldP spid="42" grpId="0"/>
      <p:bldP spid="43" grpId="0" animBg="1"/>
      <p:bldP spid="54" grpId="0"/>
      <p:bldP spid="55" grpId="0"/>
      <p:bldP spid="58" grpId="0" animBg="1"/>
      <p:bldP spid="61"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计算机程序设计语言的历史</a:t>
            </a:r>
            <a:endParaRPr lang="zh-CN" altLang="en-US"/>
          </a:p>
        </p:txBody>
      </p:sp>
      <p:sp>
        <p:nvSpPr>
          <p:cNvPr id="3" name="内容占位符 2"/>
          <p:cNvSpPr>
            <a:spLocks noGrp="1"/>
          </p:cNvSpPr>
          <p:nvPr>
            <p:ph idx="1"/>
          </p:nvPr>
        </p:nvSpPr>
        <p:spPr/>
        <p:txBody>
          <a:bodyPr>
            <a:normAutofit fontScale="40000" lnSpcReduction="20000"/>
          </a:bodyPr>
          <a:lstStyle/>
          <a:p>
            <a:pPr marL="0" indent="0">
              <a:buNone/>
            </a:pPr>
            <a:r>
              <a:rPr lang="zh-CN" altLang="en-US" sz="8000" dirty="0" smtClean="0">
                <a:latin typeface="Arial" pitchFamily="34" charset="0"/>
                <a:cs typeface="Arial" pitchFamily="34" charset="0"/>
              </a:rPr>
              <a:t>英雄辈出</a:t>
            </a:r>
            <a:endParaRPr lang="en-US" altLang="zh-CN" sz="8000" dirty="0" smtClean="0">
              <a:latin typeface="Arial" pitchFamily="34" charset="0"/>
              <a:cs typeface="Arial" pitchFamily="34" charset="0"/>
            </a:endParaRPr>
          </a:p>
          <a:p>
            <a:pPr>
              <a:lnSpc>
                <a:spcPct val="120000"/>
              </a:lnSpc>
            </a:pPr>
            <a:r>
              <a:rPr lang="zh-CN" altLang="en-US" sz="5600" dirty="0" smtClean="0">
                <a:latin typeface="Arial" pitchFamily="34" charset="0"/>
                <a:cs typeface="Arial" pitchFamily="34" charset="0"/>
              </a:rPr>
              <a:t>约翰</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巴科斯，发明了</a:t>
            </a:r>
            <a:r>
              <a:rPr lang="en-US" altLang="zh-CN" sz="5600" dirty="0" smtClean="0">
                <a:latin typeface="Arial" pitchFamily="34" charset="0"/>
                <a:cs typeface="Arial" pitchFamily="34" charset="0"/>
              </a:rPr>
              <a:t>Fortran</a:t>
            </a:r>
            <a:endParaRPr lang="zh-CN" altLang="en-US" sz="5600" dirty="0">
              <a:latin typeface="Arial" pitchFamily="34" charset="0"/>
              <a:cs typeface="Arial" pitchFamily="34" charset="0"/>
            </a:endParaRPr>
          </a:p>
          <a:p>
            <a:pPr>
              <a:lnSpc>
                <a:spcPct val="120000"/>
              </a:lnSpc>
            </a:pPr>
            <a:r>
              <a:rPr lang="zh-CN" altLang="en-US" sz="5600" dirty="0">
                <a:latin typeface="Arial" pitchFamily="34" charset="0"/>
                <a:cs typeface="Arial" pitchFamily="34" charset="0"/>
              </a:rPr>
              <a:t>阿兰</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库珀，开发了</a:t>
            </a:r>
            <a:r>
              <a:rPr lang="en-US" altLang="zh-CN" sz="5600" dirty="0">
                <a:latin typeface="Arial" pitchFamily="34" charset="0"/>
                <a:cs typeface="Arial" pitchFamily="34" charset="0"/>
              </a:rPr>
              <a:t>Visual </a:t>
            </a:r>
            <a:r>
              <a:rPr lang="en-US" altLang="zh-CN" sz="5600" dirty="0" smtClean="0">
                <a:latin typeface="Arial" pitchFamily="34" charset="0"/>
                <a:cs typeface="Arial" pitchFamily="34" charset="0"/>
              </a:rPr>
              <a:t>Basic</a:t>
            </a:r>
            <a:endParaRPr lang="zh-CN" altLang="en-US" sz="5600" dirty="0">
              <a:latin typeface="Arial" pitchFamily="34" charset="0"/>
              <a:cs typeface="Arial" pitchFamily="34" charset="0"/>
            </a:endParaRPr>
          </a:p>
          <a:p>
            <a:pPr>
              <a:lnSpc>
                <a:spcPct val="120000"/>
              </a:lnSpc>
            </a:pPr>
            <a:r>
              <a:rPr lang="zh-CN" altLang="en-US" sz="5600" dirty="0" smtClean="0">
                <a:latin typeface="Arial" pitchFamily="34" charset="0"/>
                <a:cs typeface="Arial" pitchFamily="34" charset="0"/>
              </a:rPr>
              <a:t>詹</a:t>
            </a:r>
            <a:r>
              <a:rPr lang="zh-CN" altLang="en-US" sz="5600" dirty="0">
                <a:latin typeface="Arial" pitchFamily="34" charset="0"/>
                <a:cs typeface="Arial" pitchFamily="34" charset="0"/>
              </a:rPr>
              <a:t>姆斯</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高斯林，开发了</a:t>
            </a:r>
            <a:r>
              <a:rPr lang="en-US" altLang="zh-CN" sz="5600" dirty="0">
                <a:latin typeface="Arial" pitchFamily="34" charset="0"/>
                <a:cs typeface="Arial" pitchFamily="34" charset="0"/>
              </a:rPr>
              <a:t>Oak</a:t>
            </a:r>
            <a:r>
              <a:rPr lang="zh-CN" altLang="en-US" sz="5600" dirty="0">
                <a:latin typeface="Arial" pitchFamily="34" charset="0"/>
                <a:cs typeface="Arial" pitchFamily="34" charset="0"/>
              </a:rPr>
              <a:t>，该语言为</a:t>
            </a:r>
            <a:r>
              <a:rPr lang="en-US" altLang="zh-CN" sz="5600" dirty="0">
                <a:latin typeface="Arial" pitchFamily="34" charset="0"/>
                <a:cs typeface="Arial" pitchFamily="34" charset="0"/>
              </a:rPr>
              <a:t>Java</a:t>
            </a:r>
            <a:r>
              <a:rPr lang="zh-CN" altLang="en-US" sz="5600" dirty="0">
                <a:latin typeface="Arial" pitchFamily="34" charset="0"/>
                <a:cs typeface="Arial" pitchFamily="34" charset="0"/>
              </a:rPr>
              <a:t>的</a:t>
            </a:r>
            <a:r>
              <a:rPr lang="zh-CN" altLang="en-US" sz="5600" dirty="0" smtClean="0">
                <a:latin typeface="Arial" pitchFamily="34" charset="0"/>
                <a:cs typeface="Arial" pitchFamily="34" charset="0"/>
              </a:rPr>
              <a:t>先驱</a:t>
            </a:r>
            <a:endParaRPr lang="zh-CN" altLang="en-US" sz="5600" dirty="0">
              <a:latin typeface="Arial" pitchFamily="34" charset="0"/>
              <a:cs typeface="Arial" pitchFamily="34" charset="0"/>
            </a:endParaRPr>
          </a:p>
          <a:p>
            <a:pPr>
              <a:lnSpc>
                <a:spcPct val="120000"/>
              </a:lnSpc>
            </a:pPr>
            <a:r>
              <a:rPr lang="zh-CN" altLang="en-US" sz="5600" dirty="0">
                <a:latin typeface="Arial" pitchFamily="34" charset="0"/>
                <a:cs typeface="Arial" pitchFamily="34" charset="0"/>
              </a:rPr>
              <a:t>安德斯</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海尔斯伯格，开发了</a:t>
            </a:r>
            <a:r>
              <a:rPr lang="en-US" altLang="zh-CN" sz="5600" dirty="0">
                <a:latin typeface="Arial" pitchFamily="34" charset="0"/>
                <a:cs typeface="Arial" pitchFamily="34" charset="0"/>
              </a:rPr>
              <a:t>Turbo Pascal</a:t>
            </a:r>
            <a:r>
              <a:rPr lang="zh-CN" altLang="en-US" sz="5600" dirty="0">
                <a:latin typeface="Arial" pitchFamily="34" charset="0"/>
                <a:cs typeface="Arial" pitchFamily="34" charset="0"/>
              </a:rPr>
              <a:t>、</a:t>
            </a:r>
            <a:r>
              <a:rPr lang="en-US" altLang="zh-CN" sz="5600" dirty="0">
                <a:latin typeface="Arial" pitchFamily="34" charset="0"/>
                <a:cs typeface="Arial" pitchFamily="34" charset="0"/>
              </a:rPr>
              <a:t>Delphi</a:t>
            </a:r>
            <a:r>
              <a:rPr lang="zh-CN" altLang="en-US" sz="5600" dirty="0">
                <a:latin typeface="Arial" pitchFamily="34" charset="0"/>
                <a:cs typeface="Arial" pitchFamily="34" charset="0"/>
              </a:rPr>
              <a:t>，以及</a:t>
            </a:r>
            <a:r>
              <a:rPr lang="en-US" altLang="zh-CN" sz="5600" dirty="0">
                <a:latin typeface="Arial" pitchFamily="34" charset="0"/>
                <a:cs typeface="Arial" pitchFamily="34" charset="0"/>
              </a:rPr>
              <a:t>C</a:t>
            </a:r>
            <a:r>
              <a:rPr lang="en-US" altLang="zh-CN" sz="5600" dirty="0" smtClean="0">
                <a:latin typeface="Arial" pitchFamily="34" charset="0"/>
                <a:cs typeface="Arial" pitchFamily="34" charset="0"/>
              </a:rPr>
              <a:t>#</a:t>
            </a:r>
          </a:p>
          <a:p>
            <a:pPr>
              <a:lnSpc>
                <a:spcPct val="120000"/>
              </a:lnSpc>
            </a:pPr>
            <a:r>
              <a:rPr lang="zh-CN" altLang="en-US" sz="5600" dirty="0" smtClean="0">
                <a:latin typeface="Arial" pitchFamily="34" charset="0"/>
                <a:cs typeface="Arial" pitchFamily="34" charset="0"/>
              </a:rPr>
              <a:t>艾</a:t>
            </a:r>
            <a:r>
              <a:rPr lang="zh-CN" altLang="en-US" sz="5600" dirty="0">
                <a:latin typeface="Arial" pitchFamily="34" charset="0"/>
                <a:cs typeface="Arial" pitchFamily="34" charset="0"/>
              </a:rPr>
              <a:t>伦</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凯，开创了面向对象编程语言，以及</a:t>
            </a:r>
            <a:r>
              <a:rPr lang="en-US" altLang="zh-CN" sz="5600" dirty="0">
                <a:latin typeface="Arial" pitchFamily="34" charset="0"/>
                <a:cs typeface="Arial" pitchFamily="34" charset="0"/>
              </a:rPr>
              <a:t>Smalltalk</a:t>
            </a:r>
            <a:r>
              <a:rPr lang="zh-CN" altLang="en-US" sz="5600" dirty="0">
                <a:latin typeface="Arial" pitchFamily="34" charset="0"/>
                <a:cs typeface="Arial" pitchFamily="34" charset="0"/>
              </a:rPr>
              <a:t>的</a:t>
            </a:r>
            <a:r>
              <a:rPr lang="zh-CN" altLang="en-US" sz="5600" dirty="0" smtClean="0">
                <a:latin typeface="Arial" pitchFamily="34" charset="0"/>
                <a:cs typeface="Arial" pitchFamily="34" charset="0"/>
              </a:rPr>
              <a:t>发起人</a:t>
            </a:r>
            <a:endParaRPr lang="en-US" altLang="zh-CN" sz="5600" dirty="0" smtClean="0">
              <a:latin typeface="Arial" pitchFamily="34" charset="0"/>
              <a:cs typeface="Arial" pitchFamily="34" charset="0"/>
            </a:endParaRPr>
          </a:p>
          <a:p>
            <a:pPr>
              <a:lnSpc>
                <a:spcPct val="120000"/>
              </a:lnSpc>
            </a:pPr>
            <a:r>
              <a:rPr lang="zh-CN" altLang="en-US" sz="5600" dirty="0" smtClean="0">
                <a:latin typeface="Arial" pitchFamily="34" charset="0"/>
                <a:cs typeface="Arial" pitchFamily="34" charset="0"/>
              </a:rPr>
              <a:t>约翰</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麦卡锡，发明了</a:t>
            </a:r>
            <a:r>
              <a:rPr lang="en-US" altLang="zh-CN" sz="5600" dirty="0" smtClean="0">
                <a:latin typeface="Arial" pitchFamily="34" charset="0"/>
                <a:cs typeface="Arial" pitchFamily="34" charset="0"/>
              </a:rPr>
              <a:t>LISP</a:t>
            </a:r>
            <a:endParaRPr lang="zh-CN" altLang="en-US" sz="5600" dirty="0">
              <a:latin typeface="Arial" pitchFamily="34" charset="0"/>
              <a:cs typeface="Arial" pitchFamily="34" charset="0"/>
            </a:endParaRPr>
          </a:p>
          <a:p>
            <a:pPr>
              <a:lnSpc>
                <a:spcPct val="120000"/>
              </a:lnSpc>
            </a:pPr>
            <a:r>
              <a:rPr lang="zh-CN" altLang="en-US" sz="5600" dirty="0" smtClean="0">
                <a:solidFill>
                  <a:srgbClr val="FF0000"/>
                </a:solidFill>
                <a:latin typeface="Arial" pitchFamily="34" charset="0"/>
                <a:cs typeface="Arial" pitchFamily="34" charset="0"/>
              </a:rPr>
              <a:t>丹</a:t>
            </a:r>
            <a:r>
              <a:rPr lang="zh-CN" altLang="en-US" sz="5600" dirty="0">
                <a:solidFill>
                  <a:srgbClr val="FF0000"/>
                </a:solidFill>
                <a:latin typeface="Arial" pitchFamily="34" charset="0"/>
                <a:cs typeface="Arial" pitchFamily="34" charset="0"/>
              </a:rPr>
              <a:t>尼斯</a:t>
            </a:r>
            <a:r>
              <a:rPr lang="en-US" altLang="zh-CN" sz="5600" dirty="0">
                <a:solidFill>
                  <a:srgbClr val="FF0000"/>
                </a:solidFill>
                <a:latin typeface="Arial" pitchFamily="34" charset="0"/>
                <a:cs typeface="Arial" pitchFamily="34" charset="0"/>
              </a:rPr>
              <a:t>·</a:t>
            </a:r>
            <a:r>
              <a:rPr lang="zh-CN" altLang="en-US" sz="5600" dirty="0">
                <a:solidFill>
                  <a:srgbClr val="FF0000"/>
                </a:solidFill>
                <a:latin typeface="Arial" pitchFamily="34" charset="0"/>
                <a:cs typeface="Arial" pitchFamily="34" charset="0"/>
              </a:rPr>
              <a:t>里奇，发明了</a:t>
            </a:r>
            <a:r>
              <a:rPr lang="en-US" altLang="zh-CN" sz="5600" dirty="0" smtClean="0">
                <a:solidFill>
                  <a:srgbClr val="FF0000"/>
                </a:solidFill>
                <a:latin typeface="Arial" pitchFamily="34" charset="0"/>
                <a:cs typeface="Arial" pitchFamily="34" charset="0"/>
              </a:rPr>
              <a:t>C</a:t>
            </a:r>
            <a:endParaRPr lang="zh-CN" altLang="en-US" sz="5600" dirty="0">
              <a:solidFill>
                <a:srgbClr val="FF0000"/>
              </a:solidFill>
              <a:latin typeface="Arial" pitchFamily="34" charset="0"/>
              <a:cs typeface="Arial" pitchFamily="34" charset="0"/>
            </a:endParaRPr>
          </a:p>
          <a:p>
            <a:pPr>
              <a:lnSpc>
                <a:spcPct val="120000"/>
              </a:lnSpc>
            </a:pPr>
            <a:r>
              <a:rPr lang="zh-CN" altLang="en-US" sz="5600" dirty="0">
                <a:latin typeface="Arial" pitchFamily="34" charset="0"/>
                <a:cs typeface="Arial" pitchFamily="34" charset="0"/>
              </a:rPr>
              <a:t>比雅尼</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斯特劳斯特鲁普，开发了</a:t>
            </a:r>
            <a:r>
              <a:rPr lang="en-US" altLang="zh-CN" sz="5600" dirty="0">
                <a:latin typeface="Arial" pitchFamily="34" charset="0"/>
                <a:cs typeface="Arial" pitchFamily="34" charset="0"/>
              </a:rPr>
              <a:t>C</a:t>
            </a:r>
            <a:r>
              <a:rPr lang="en-US" altLang="zh-CN" sz="5600" dirty="0" smtClean="0">
                <a:latin typeface="Arial" pitchFamily="34" charset="0"/>
                <a:cs typeface="Arial" pitchFamily="34" charset="0"/>
              </a:rPr>
              <a:t>++</a:t>
            </a:r>
            <a:endParaRPr lang="zh-CN" altLang="en-US" sz="5600" dirty="0">
              <a:latin typeface="Arial" pitchFamily="34" charset="0"/>
              <a:cs typeface="Arial" pitchFamily="34" charset="0"/>
            </a:endParaRPr>
          </a:p>
          <a:p>
            <a:pPr>
              <a:lnSpc>
                <a:spcPct val="120000"/>
              </a:lnSpc>
            </a:pPr>
            <a:r>
              <a:rPr lang="zh-CN" altLang="en-US" sz="5600" dirty="0" smtClean="0">
                <a:latin typeface="Arial" pitchFamily="34" charset="0"/>
                <a:cs typeface="Arial" pitchFamily="34" charset="0"/>
              </a:rPr>
              <a:t>尼克劳斯</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维尔特，发明了</a:t>
            </a:r>
            <a:r>
              <a:rPr lang="en-US" altLang="zh-CN" sz="5600" dirty="0">
                <a:latin typeface="Arial" pitchFamily="34" charset="0"/>
                <a:cs typeface="Arial" pitchFamily="34" charset="0"/>
              </a:rPr>
              <a:t>Pascal</a:t>
            </a:r>
            <a:r>
              <a:rPr lang="zh-CN" altLang="en-US" sz="5600" dirty="0">
                <a:latin typeface="Arial" pitchFamily="34" charset="0"/>
                <a:cs typeface="Arial" pitchFamily="34" charset="0"/>
              </a:rPr>
              <a:t>与</a:t>
            </a:r>
            <a:r>
              <a:rPr lang="en-US" altLang="zh-CN" sz="5600" dirty="0" smtClean="0">
                <a:latin typeface="Arial" pitchFamily="34" charset="0"/>
                <a:cs typeface="Arial" pitchFamily="34" charset="0"/>
              </a:rPr>
              <a:t>Modula</a:t>
            </a:r>
            <a:endParaRPr lang="zh-CN" altLang="en-US" sz="5600" dirty="0">
              <a:latin typeface="Arial" pitchFamily="34" charset="0"/>
              <a:cs typeface="Arial" pitchFamily="34" charset="0"/>
            </a:endParaRPr>
          </a:p>
          <a:p>
            <a:pPr>
              <a:lnSpc>
                <a:spcPct val="120000"/>
              </a:lnSpc>
            </a:pPr>
            <a:r>
              <a:rPr lang="zh-CN" altLang="en-US" sz="5600" dirty="0">
                <a:latin typeface="Arial" pitchFamily="34" charset="0"/>
                <a:cs typeface="Arial" pitchFamily="34" charset="0"/>
              </a:rPr>
              <a:t>拉里</a:t>
            </a:r>
            <a:r>
              <a:rPr lang="en-US" altLang="zh-CN" sz="5600" dirty="0">
                <a:latin typeface="Arial" pitchFamily="34" charset="0"/>
                <a:cs typeface="Arial" pitchFamily="34" charset="0"/>
              </a:rPr>
              <a:t>·</a:t>
            </a:r>
            <a:r>
              <a:rPr lang="zh-CN" altLang="en-US" sz="5600" dirty="0">
                <a:latin typeface="Arial" pitchFamily="34" charset="0"/>
                <a:cs typeface="Arial" pitchFamily="34" charset="0"/>
              </a:rPr>
              <a:t>沃尔，创造了</a:t>
            </a:r>
            <a:r>
              <a:rPr lang="en-US" altLang="zh-CN" sz="5600" dirty="0">
                <a:latin typeface="Arial" pitchFamily="34" charset="0"/>
                <a:cs typeface="Arial" pitchFamily="34" charset="0"/>
              </a:rPr>
              <a:t>Perl</a:t>
            </a:r>
            <a:r>
              <a:rPr lang="zh-CN" altLang="en-US" sz="5600" dirty="0">
                <a:latin typeface="Arial" pitchFamily="34" charset="0"/>
                <a:cs typeface="Arial" pitchFamily="34" charset="0"/>
              </a:rPr>
              <a:t>与</a:t>
            </a:r>
            <a:r>
              <a:rPr lang="en-US" altLang="zh-CN" sz="5600" dirty="0">
                <a:latin typeface="Arial" pitchFamily="34" charset="0"/>
                <a:cs typeface="Arial" pitchFamily="34" charset="0"/>
              </a:rPr>
              <a:t>Perl </a:t>
            </a:r>
            <a:r>
              <a:rPr lang="en-US" altLang="zh-CN" sz="5600" dirty="0" smtClean="0">
                <a:latin typeface="Arial" pitchFamily="34" charset="0"/>
                <a:cs typeface="Arial" pitchFamily="34" charset="0"/>
              </a:rPr>
              <a:t>6</a:t>
            </a:r>
            <a:endParaRPr lang="zh-CN" altLang="en-US" sz="5600" dirty="0">
              <a:latin typeface="Arial" pitchFamily="34" charset="0"/>
              <a:cs typeface="Arial" pitchFamily="34" charset="0"/>
            </a:endParaRPr>
          </a:p>
          <a:p>
            <a:pPr>
              <a:lnSpc>
                <a:spcPct val="120000"/>
              </a:lnSpc>
            </a:pPr>
            <a:r>
              <a:rPr lang="zh-CN" altLang="en-US" sz="5600" dirty="0" smtClean="0">
                <a:solidFill>
                  <a:srgbClr val="FF0000"/>
                </a:solidFill>
                <a:latin typeface="Arial" pitchFamily="34" charset="0"/>
                <a:cs typeface="Arial" pitchFamily="34" charset="0"/>
              </a:rPr>
              <a:t>吉多</a:t>
            </a:r>
            <a:r>
              <a:rPr lang="en-US" altLang="zh-CN" sz="5600" dirty="0">
                <a:solidFill>
                  <a:srgbClr val="FF0000"/>
                </a:solidFill>
                <a:latin typeface="Arial" pitchFamily="34" charset="0"/>
                <a:cs typeface="Arial" pitchFamily="34" charset="0"/>
              </a:rPr>
              <a:t>·</a:t>
            </a:r>
            <a:r>
              <a:rPr lang="zh-CN" altLang="en-US" sz="5600" dirty="0">
                <a:solidFill>
                  <a:srgbClr val="FF0000"/>
                </a:solidFill>
                <a:latin typeface="Arial" pitchFamily="34" charset="0"/>
                <a:cs typeface="Arial" pitchFamily="34" charset="0"/>
              </a:rPr>
              <a:t>范罗苏姆，创造了</a:t>
            </a:r>
            <a:r>
              <a:rPr lang="en-US" altLang="zh-CN" sz="5600" dirty="0" smtClean="0">
                <a:solidFill>
                  <a:srgbClr val="FF0000"/>
                </a:solidFill>
                <a:latin typeface="Arial" pitchFamily="34" charset="0"/>
                <a:cs typeface="Arial" pitchFamily="34" charset="0"/>
              </a:rPr>
              <a:t>Python</a:t>
            </a:r>
            <a:endParaRPr lang="zh-CN" altLang="en-US" sz="56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897034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计算机程序设计语言的历史</a:t>
            </a:r>
          </a:p>
        </p:txBody>
      </p:sp>
      <p:sp>
        <p:nvSpPr>
          <p:cNvPr id="3" name="内容占位符 2"/>
          <p:cNvSpPr>
            <a:spLocks noGrp="1"/>
          </p:cNvSpPr>
          <p:nvPr>
            <p:ph idx="1"/>
          </p:nvPr>
        </p:nvSpPr>
        <p:spPr/>
        <p:txBody>
          <a:bodyPr/>
          <a:lstStyle/>
          <a:p>
            <a:r>
              <a:rPr lang="zh-CN" altLang="en-US"/>
              <a:t>编译型</a:t>
            </a:r>
            <a:r>
              <a:rPr lang="zh-CN" altLang="en-US" smtClean="0"/>
              <a:t>语言</a:t>
            </a:r>
            <a:endParaRPr lang="en-US" altLang="zh-CN" smtClean="0"/>
          </a:p>
          <a:p>
            <a:endParaRPr lang="en-US" altLang="zh-CN"/>
          </a:p>
          <a:p>
            <a:endParaRPr lang="en-US" altLang="zh-CN" smtClean="0"/>
          </a:p>
          <a:p>
            <a:endParaRPr lang="en-US" altLang="zh-CN" smtClean="0"/>
          </a:p>
          <a:p>
            <a:r>
              <a:rPr lang="zh-CN" altLang="en-US" smtClean="0"/>
              <a:t>解释型</a:t>
            </a:r>
            <a:r>
              <a:rPr lang="zh-CN" altLang="en-US"/>
              <a:t>语言</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861048"/>
            <a:ext cx="48387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091" y="1674613"/>
            <a:ext cx="7019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4865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Python</a:t>
            </a:r>
            <a:r>
              <a:rPr lang="zh-CN" altLang="zh-CN" smtClean="0"/>
              <a:t>语言</a:t>
            </a:r>
            <a:r>
              <a:rPr lang="zh-CN" altLang="en-US" smtClean="0"/>
              <a:t>介绍</a:t>
            </a:r>
            <a:endParaRPr lang="zh-CN" altLang="en-US"/>
          </a:p>
        </p:txBody>
      </p:sp>
      <p:sp>
        <p:nvSpPr>
          <p:cNvPr id="3" name="内容占位符 2"/>
          <p:cNvSpPr>
            <a:spLocks noGrp="1"/>
          </p:cNvSpPr>
          <p:nvPr>
            <p:ph idx="1"/>
          </p:nvPr>
        </p:nvSpPr>
        <p:spPr/>
        <p:txBody>
          <a:bodyPr/>
          <a:lstStyle/>
          <a:p>
            <a:r>
              <a:rPr lang="zh-CN" altLang="en-US" smtClean="0"/>
              <a:t>诞生于</a:t>
            </a:r>
            <a:r>
              <a:rPr lang="en-US" altLang="zh-CN"/>
              <a:t>1989</a:t>
            </a:r>
            <a:r>
              <a:rPr lang="zh-CN" altLang="en-US" smtClean="0"/>
              <a:t>年， 英国</a:t>
            </a:r>
            <a:r>
              <a:rPr lang="zh-CN" altLang="en-US"/>
              <a:t>发音：</a:t>
            </a:r>
            <a:r>
              <a:rPr lang="en-US" altLang="zh-CN"/>
              <a:t>/ˈpaɪθən</a:t>
            </a:r>
            <a:r>
              <a:rPr lang="en-US" altLang="zh-CN" smtClean="0"/>
              <a:t>/</a:t>
            </a:r>
            <a:r>
              <a:rPr lang="zh-CN" altLang="en-US" smtClean="0"/>
              <a:t>，美国</a:t>
            </a:r>
            <a:r>
              <a:rPr lang="zh-CN" altLang="en-US"/>
              <a:t>发音：</a:t>
            </a:r>
            <a:r>
              <a:rPr lang="en-US" altLang="zh-CN"/>
              <a:t>/ˈpaɪθɑːn</a:t>
            </a:r>
            <a:r>
              <a:rPr lang="en-US" altLang="zh-CN" smtClean="0"/>
              <a:t>/</a:t>
            </a:r>
            <a:endParaRPr lang="en-US" altLang="zh-CN"/>
          </a:p>
          <a:p>
            <a:endParaRPr lang="en-US" altLang="zh-CN" smtClean="0"/>
          </a:p>
          <a:p>
            <a:r>
              <a:rPr lang="zh-CN" altLang="en-US"/>
              <a:t>创始人为吉多</a:t>
            </a:r>
            <a:r>
              <a:rPr lang="en-US" altLang="zh-CN"/>
              <a:t>·</a:t>
            </a:r>
            <a:r>
              <a:rPr lang="zh-CN" altLang="en-US"/>
              <a:t>范罗苏姆（</a:t>
            </a:r>
            <a:r>
              <a:rPr lang="en-US" altLang="zh-CN"/>
              <a:t>Guido van Rossum</a:t>
            </a:r>
            <a:r>
              <a:rPr lang="zh-CN" altLang="en-US"/>
              <a:t>）</a:t>
            </a:r>
            <a:endParaRPr lang="en-US" altLang="zh-CN"/>
          </a:p>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789040"/>
            <a:ext cx="2442050" cy="250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358" y="3774525"/>
            <a:ext cx="2644128" cy="250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319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gray">
          <a:xfrm>
            <a:off x="1293168" y="1401167"/>
            <a:ext cx="5410200" cy="533400"/>
          </a:xfrm>
          <a:prstGeom prst="rect">
            <a:avLst/>
          </a:prstGeom>
          <a:gradFill rotWithShape="0">
            <a:gsLst>
              <a:gs pos="0">
                <a:schemeClr val="hlink"/>
              </a:gs>
              <a:gs pos="100000">
                <a:schemeClr val="fo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a:latin typeface="微软雅黑" pitchFamily="34" charset="-122"/>
                <a:ea typeface="微软雅黑" pitchFamily="34" charset="-122"/>
              </a:rPr>
              <a:t>课程简介</a:t>
            </a:r>
            <a:endParaRPr lang="ko-KR" altLang="en-US" sz="2800" dirty="0">
              <a:latin typeface="微软雅黑" pitchFamily="34" charset="-122"/>
              <a:ea typeface="微软雅黑" pitchFamily="34" charset="-122"/>
            </a:endParaRPr>
          </a:p>
        </p:txBody>
      </p:sp>
      <p:sp>
        <p:nvSpPr>
          <p:cNvPr id="33794" name="Rectangle 2"/>
          <p:cNvSpPr>
            <a:spLocks noGrp="1" noChangeArrowheads="1"/>
          </p:cNvSpPr>
          <p:nvPr>
            <p:ph type="title"/>
          </p:nvPr>
        </p:nvSpPr>
        <p:spPr bwMode="black">
          <a:xfrm>
            <a:off x="609600" y="154732"/>
            <a:ext cx="8229600" cy="609600"/>
          </a:xfrm>
        </p:spPr>
        <p:txBody>
          <a:bodyPr/>
          <a:lstStyle/>
          <a:p>
            <a:r>
              <a:rPr lang="zh-CN" altLang="en-US" smtClean="0"/>
              <a:t>主要内容</a:t>
            </a:r>
            <a:endParaRPr lang="en-US" altLang="ko-KR"/>
          </a:p>
        </p:txBody>
      </p:sp>
      <p:sp>
        <p:nvSpPr>
          <p:cNvPr id="33805" name="Rectangle 13"/>
          <p:cNvSpPr>
            <a:spLocks noChangeArrowheads="1"/>
          </p:cNvSpPr>
          <p:nvPr/>
        </p:nvSpPr>
        <p:spPr bwMode="gray">
          <a:xfrm>
            <a:off x="683568" y="1401167"/>
            <a:ext cx="609600" cy="533400"/>
          </a:xfrm>
          <a:prstGeom prst="rect">
            <a:avLst/>
          </a:prstGeom>
          <a:solidFill>
            <a:schemeClr val="hlink"/>
          </a:solidFill>
          <a:ln>
            <a:noFill/>
          </a:ln>
          <a:effectLst>
            <a:prstShdw prst="shdw17" dist="63500" dir="2212194">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ko-KR" altLang="en-US" sz="2400" b="1" dirty="0">
                <a:latin typeface="Verdana" pitchFamily="34" charset="0"/>
                <a:ea typeface="굴림" pitchFamily="50" charset="-127"/>
              </a:rPr>
              <a:t>1</a:t>
            </a:r>
          </a:p>
        </p:txBody>
      </p:sp>
      <p:sp>
        <p:nvSpPr>
          <p:cNvPr id="33807" name="Rectangle 15"/>
          <p:cNvSpPr>
            <a:spLocks noChangeArrowheads="1"/>
          </p:cNvSpPr>
          <p:nvPr/>
        </p:nvSpPr>
        <p:spPr bwMode="gray">
          <a:xfrm>
            <a:off x="1293168" y="2185392"/>
            <a:ext cx="5410200" cy="533400"/>
          </a:xfrm>
          <a:prstGeom prst="rect">
            <a:avLst/>
          </a:prstGeom>
          <a:gradFill rotWithShape="0">
            <a:gsLst>
              <a:gs pos="0">
                <a:schemeClr val="hlink"/>
              </a:gs>
              <a:gs pos="100000">
                <a:schemeClr val="fo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a:latin typeface="微软雅黑" pitchFamily="34" charset="-122"/>
                <a:ea typeface="微软雅黑" pitchFamily="34" charset="-122"/>
              </a:rPr>
              <a:t>计算机的发展历史</a:t>
            </a:r>
            <a:endParaRPr lang="ko-KR" altLang="en-US" sz="2800" dirty="0">
              <a:latin typeface="微软雅黑" pitchFamily="34" charset="-122"/>
              <a:ea typeface="굴림" pitchFamily="50" charset="-127"/>
            </a:endParaRPr>
          </a:p>
        </p:txBody>
      </p:sp>
      <p:sp>
        <p:nvSpPr>
          <p:cNvPr id="33808" name="Rectangle 16"/>
          <p:cNvSpPr>
            <a:spLocks noChangeArrowheads="1"/>
          </p:cNvSpPr>
          <p:nvPr/>
        </p:nvSpPr>
        <p:spPr bwMode="gray">
          <a:xfrm>
            <a:off x="683568" y="2185392"/>
            <a:ext cx="609600" cy="533400"/>
          </a:xfrm>
          <a:prstGeom prst="rect">
            <a:avLst/>
          </a:prstGeom>
          <a:solidFill>
            <a:schemeClr val="hlink"/>
          </a:solidFill>
          <a:ln>
            <a:noFill/>
          </a:ln>
          <a:effectLst>
            <a:prstShdw prst="shdw17" dist="63500" dir="2212194">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ko-KR" altLang="en-US" sz="2400" b="1">
                <a:latin typeface="Verdana" pitchFamily="34" charset="0"/>
                <a:ea typeface="굴림" pitchFamily="50" charset="-127"/>
              </a:rPr>
              <a:t>2</a:t>
            </a:r>
          </a:p>
        </p:txBody>
      </p:sp>
      <p:sp>
        <p:nvSpPr>
          <p:cNvPr id="33809" name="Rectangle 17"/>
          <p:cNvSpPr>
            <a:spLocks noChangeArrowheads="1"/>
          </p:cNvSpPr>
          <p:nvPr/>
        </p:nvSpPr>
        <p:spPr bwMode="gray">
          <a:xfrm>
            <a:off x="1293168" y="2980730"/>
            <a:ext cx="5410200" cy="533400"/>
          </a:xfrm>
          <a:prstGeom prst="rect">
            <a:avLst/>
          </a:prstGeom>
          <a:gradFill rotWithShape="0">
            <a:gsLst>
              <a:gs pos="0">
                <a:schemeClr val="hlink"/>
              </a:gs>
              <a:gs pos="100000">
                <a:schemeClr val="fo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a:latin typeface="微软雅黑" pitchFamily="34" charset="-122"/>
                <a:ea typeface="微软雅黑" pitchFamily="34" charset="-122"/>
              </a:rPr>
              <a:t>计算机程序设计语言的历史</a:t>
            </a:r>
            <a:endParaRPr lang="ko-KR" altLang="en-US" sz="2800" dirty="0">
              <a:latin typeface="微软雅黑" pitchFamily="34" charset="-122"/>
              <a:ea typeface="微软雅黑" pitchFamily="34" charset="-122"/>
            </a:endParaRPr>
          </a:p>
        </p:txBody>
      </p:sp>
      <p:sp>
        <p:nvSpPr>
          <p:cNvPr id="33810" name="Rectangle 18"/>
          <p:cNvSpPr>
            <a:spLocks noChangeArrowheads="1"/>
          </p:cNvSpPr>
          <p:nvPr/>
        </p:nvSpPr>
        <p:spPr bwMode="gray">
          <a:xfrm>
            <a:off x="683568" y="2980730"/>
            <a:ext cx="609600" cy="533400"/>
          </a:xfrm>
          <a:prstGeom prst="rect">
            <a:avLst/>
          </a:prstGeom>
          <a:solidFill>
            <a:schemeClr val="hlink"/>
          </a:solidFill>
          <a:ln>
            <a:noFill/>
          </a:ln>
          <a:effectLst>
            <a:prstShdw prst="shdw17" dist="63500" dir="2212194">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ko-KR" altLang="en-US" sz="2400" b="1">
                <a:latin typeface="Verdana" pitchFamily="34" charset="0"/>
                <a:ea typeface="굴림" pitchFamily="50" charset="-127"/>
              </a:rPr>
              <a:t>3</a:t>
            </a:r>
          </a:p>
        </p:txBody>
      </p:sp>
      <p:sp>
        <p:nvSpPr>
          <p:cNvPr id="33815" name="Rectangle 23"/>
          <p:cNvSpPr>
            <a:spLocks noChangeArrowheads="1"/>
          </p:cNvSpPr>
          <p:nvPr/>
        </p:nvSpPr>
        <p:spPr bwMode="gray">
          <a:xfrm>
            <a:off x="1293168" y="3763367"/>
            <a:ext cx="5410200" cy="533400"/>
          </a:xfrm>
          <a:prstGeom prst="rect">
            <a:avLst/>
          </a:prstGeom>
          <a:gradFill rotWithShape="0">
            <a:gsLst>
              <a:gs pos="0">
                <a:schemeClr val="hlink"/>
              </a:gs>
              <a:gs pos="100000">
                <a:schemeClr val="fo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2800" smtClean="0">
                <a:latin typeface="微软雅黑" pitchFamily="34" charset="-122"/>
                <a:ea typeface="微软雅黑" pitchFamily="34" charset="-122"/>
              </a:rPr>
              <a:t>Python</a:t>
            </a:r>
            <a:r>
              <a:rPr lang="zh-CN" altLang="en-US" sz="2800" smtClean="0">
                <a:latin typeface="微软雅黑" pitchFamily="34" charset="-122"/>
                <a:ea typeface="微软雅黑" pitchFamily="34" charset="-122"/>
              </a:rPr>
              <a:t>语言介绍</a:t>
            </a:r>
            <a:endParaRPr lang="ko-KR" altLang="en-US" sz="2800">
              <a:latin typeface="微软雅黑" pitchFamily="34" charset="-122"/>
              <a:ea typeface="微软雅黑" pitchFamily="34" charset="-122"/>
            </a:endParaRPr>
          </a:p>
        </p:txBody>
      </p:sp>
      <p:sp>
        <p:nvSpPr>
          <p:cNvPr id="33816" name="Rectangle 24"/>
          <p:cNvSpPr>
            <a:spLocks noChangeArrowheads="1"/>
          </p:cNvSpPr>
          <p:nvPr/>
        </p:nvSpPr>
        <p:spPr bwMode="gray">
          <a:xfrm>
            <a:off x="683568" y="3763367"/>
            <a:ext cx="609600" cy="533400"/>
          </a:xfrm>
          <a:prstGeom prst="rect">
            <a:avLst/>
          </a:prstGeom>
          <a:solidFill>
            <a:schemeClr val="hlink"/>
          </a:solidFill>
          <a:ln>
            <a:noFill/>
          </a:ln>
          <a:effectLst>
            <a:prstShdw prst="shdw17" dist="63500" dir="2212194">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ko-KR" altLang="en-US" sz="2400" b="1">
                <a:latin typeface="Verdana" pitchFamily="34" charset="0"/>
                <a:ea typeface="굴림" pitchFamily="50" charset="-127"/>
              </a:rPr>
              <a:t>4</a:t>
            </a:r>
          </a:p>
        </p:txBody>
      </p:sp>
      <p:sp>
        <p:nvSpPr>
          <p:cNvPr id="33817" name="Rectangle 25"/>
          <p:cNvSpPr>
            <a:spLocks noChangeArrowheads="1"/>
          </p:cNvSpPr>
          <p:nvPr/>
        </p:nvSpPr>
        <p:spPr bwMode="gray">
          <a:xfrm>
            <a:off x="1293168" y="4623792"/>
            <a:ext cx="5410200" cy="533400"/>
          </a:xfrm>
          <a:prstGeom prst="rect">
            <a:avLst/>
          </a:prstGeom>
          <a:gradFill rotWithShape="0">
            <a:gsLst>
              <a:gs pos="0">
                <a:schemeClr val="hlink"/>
              </a:gs>
              <a:gs pos="100000">
                <a:schemeClr val="fo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smtClean="0">
                <a:latin typeface="微软雅黑" pitchFamily="34" charset="-122"/>
                <a:ea typeface="微软雅黑" pitchFamily="34" charset="-122"/>
              </a:rPr>
              <a:t>程序设计语言初探</a:t>
            </a:r>
            <a:endParaRPr lang="ko-KR" altLang="en-US" sz="2800">
              <a:latin typeface="微软雅黑" pitchFamily="34" charset="-122"/>
              <a:ea typeface="微软雅黑" pitchFamily="34" charset="-122"/>
            </a:endParaRPr>
          </a:p>
        </p:txBody>
      </p:sp>
      <p:sp>
        <p:nvSpPr>
          <p:cNvPr id="33818" name="Rectangle 26"/>
          <p:cNvSpPr>
            <a:spLocks noChangeArrowheads="1"/>
          </p:cNvSpPr>
          <p:nvPr/>
        </p:nvSpPr>
        <p:spPr bwMode="gray">
          <a:xfrm>
            <a:off x="683568" y="4623792"/>
            <a:ext cx="609600" cy="533400"/>
          </a:xfrm>
          <a:prstGeom prst="rect">
            <a:avLst/>
          </a:prstGeom>
          <a:solidFill>
            <a:schemeClr val="hlink"/>
          </a:solidFill>
          <a:ln>
            <a:noFill/>
          </a:ln>
          <a:effectLst>
            <a:prstShdw prst="shdw17" dist="63500" dir="2212194">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ko-KR" altLang="en-US" sz="2400" b="1">
                <a:latin typeface="Verdana" pitchFamily="34" charset="0"/>
                <a:ea typeface="굴림" pitchFamily="50" charset="-127"/>
              </a:rPr>
              <a:t>5</a:t>
            </a:r>
          </a:p>
        </p:txBody>
      </p:sp>
      <p:sp>
        <p:nvSpPr>
          <p:cNvPr id="13" name="TextBox 12"/>
          <p:cNvSpPr txBox="1"/>
          <p:nvPr/>
        </p:nvSpPr>
        <p:spPr>
          <a:xfrm>
            <a:off x="5335060" y="6239053"/>
            <a:ext cx="3816424" cy="646331"/>
          </a:xfrm>
          <a:prstGeom prst="rect">
            <a:avLst/>
          </a:prstGeom>
          <a:solidFill>
            <a:schemeClr val="bg1"/>
          </a:solidFill>
        </p:spPr>
        <p:txBody>
          <a:bodyPr wrap="square" rtlCol="0">
            <a:spAutoFit/>
          </a:bodyPr>
          <a:lstStyle/>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Python</a:t>
            </a:r>
            <a:r>
              <a:rPr lang="zh-CN" altLang="zh-CN" smtClean="0"/>
              <a:t>语言</a:t>
            </a:r>
            <a:r>
              <a:rPr lang="zh-CN" altLang="zh-CN"/>
              <a:t>的特点</a:t>
            </a:r>
            <a:endParaRPr lang="zh-CN" altLang="en-US"/>
          </a:p>
        </p:txBody>
      </p:sp>
      <p:sp>
        <p:nvSpPr>
          <p:cNvPr id="3" name="内容占位符 2"/>
          <p:cNvSpPr>
            <a:spLocks noGrp="1"/>
          </p:cNvSpPr>
          <p:nvPr>
            <p:ph idx="1"/>
          </p:nvPr>
        </p:nvSpPr>
        <p:spPr/>
        <p:txBody>
          <a:bodyPr>
            <a:normAutofit/>
          </a:bodyPr>
          <a:lstStyle/>
          <a:p>
            <a:r>
              <a:rPr lang="zh-CN" altLang="en-US" smtClean="0"/>
              <a:t>设计</a:t>
            </a:r>
            <a:r>
              <a:rPr lang="zh-CN" altLang="en-US"/>
              <a:t>哲学是“优雅”、“明确”、</a:t>
            </a:r>
            <a:r>
              <a:rPr lang="zh-CN" altLang="en-US" smtClean="0"/>
              <a:t>“简单”</a:t>
            </a:r>
            <a:endParaRPr lang="en-US" altLang="zh-CN" smtClean="0"/>
          </a:p>
          <a:p>
            <a:endParaRPr lang="en-US" altLang="zh-CN" smtClean="0"/>
          </a:p>
          <a:p>
            <a:r>
              <a:rPr lang="zh-CN" altLang="en-US" smtClean="0"/>
              <a:t>开发哲学</a:t>
            </a:r>
            <a:r>
              <a:rPr lang="zh-CN" altLang="en-US"/>
              <a:t>是“用一种方法，最好是只有一种方法来做一件</a:t>
            </a:r>
            <a:r>
              <a:rPr lang="zh-CN" altLang="en-US" smtClean="0"/>
              <a:t>事”</a:t>
            </a:r>
            <a:endParaRPr lang="en-US" altLang="zh-CN" smtClean="0"/>
          </a:p>
          <a:p>
            <a:pPr lvl="1"/>
            <a:r>
              <a:rPr lang="zh-CN" altLang="en-US"/>
              <a:t>完全面向对象的</a:t>
            </a:r>
            <a:r>
              <a:rPr lang="zh-CN" altLang="en-US" smtClean="0"/>
              <a:t>语言</a:t>
            </a:r>
            <a:endParaRPr lang="en-US" altLang="zh-CN"/>
          </a:p>
          <a:p>
            <a:pPr lvl="1"/>
            <a:r>
              <a:rPr lang="zh-CN" altLang="en-US"/>
              <a:t>支持泛型设计，支持重载</a:t>
            </a:r>
            <a:r>
              <a:rPr lang="zh-CN" altLang="en-US" smtClean="0"/>
              <a:t>运算符</a:t>
            </a:r>
            <a:endParaRPr lang="en-US" altLang="zh-CN" smtClean="0"/>
          </a:p>
          <a:p>
            <a:pPr lvl="1"/>
            <a:r>
              <a:rPr lang="zh-CN" altLang="en-US" smtClean="0"/>
              <a:t>可读性高，能够</a:t>
            </a:r>
            <a:r>
              <a:rPr lang="zh-CN" altLang="en-US"/>
              <a:t>支撑大规模的</a:t>
            </a:r>
            <a:r>
              <a:rPr lang="zh-CN" altLang="en-US" smtClean="0"/>
              <a:t>软件开发</a:t>
            </a:r>
            <a:endParaRPr lang="zh-CN" altLang="en-US"/>
          </a:p>
        </p:txBody>
      </p:sp>
      <p:sp>
        <p:nvSpPr>
          <p:cNvPr id="4" name="矩形 3"/>
          <p:cNvSpPr/>
          <p:nvPr/>
        </p:nvSpPr>
        <p:spPr>
          <a:xfrm>
            <a:off x="698727" y="5118611"/>
            <a:ext cx="7976864" cy="584775"/>
          </a:xfrm>
          <a:prstGeom prst="rect">
            <a:avLst/>
          </a:prstGeom>
        </p:spPr>
        <p:txBody>
          <a:bodyPr wrap="none">
            <a:spAutoFit/>
          </a:bodyPr>
          <a:lstStyle/>
          <a:p>
            <a:r>
              <a:rPr lang="en-US" altLang="zh-CN" sz="3200">
                <a:solidFill>
                  <a:srgbClr val="FF0000"/>
                </a:solidFill>
                <a:latin typeface="Arial" pitchFamily="34" charset="0"/>
                <a:cs typeface="Arial" pitchFamily="34" charset="0"/>
              </a:rPr>
              <a:t>Python where we can, C++ where we must</a:t>
            </a:r>
            <a:endParaRPr lang="zh-CN" altLang="en-US" sz="32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439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安装与使用</a:t>
            </a:r>
            <a:r>
              <a:rPr lang="en-US" altLang="zh-CN" dirty="0" smtClean="0"/>
              <a:t>Python</a:t>
            </a:r>
            <a:endParaRPr lang="zh-CN" altLang="en-US" dirty="0"/>
          </a:p>
        </p:txBody>
      </p:sp>
      <p:sp>
        <p:nvSpPr>
          <p:cNvPr id="3" name="内容占位符 2"/>
          <p:cNvSpPr>
            <a:spLocks noGrp="1"/>
          </p:cNvSpPr>
          <p:nvPr>
            <p:ph idx="1"/>
          </p:nvPr>
        </p:nvSpPr>
        <p:spPr>
          <a:xfrm>
            <a:off x="381000" y="1143000"/>
            <a:ext cx="8458200" cy="4158208"/>
          </a:xfrm>
        </p:spPr>
        <p:txBody>
          <a:bodyPr/>
          <a:lstStyle/>
          <a:p>
            <a:pPr>
              <a:lnSpc>
                <a:spcPct val="150000"/>
              </a:lnSpc>
            </a:pPr>
            <a:r>
              <a:rPr lang="zh-CN" altLang="en-US" dirty="0" smtClean="0"/>
              <a:t>安装</a:t>
            </a:r>
            <a:r>
              <a:rPr lang="en-US" altLang="zh-CN" dirty="0" smtClean="0"/>
              <a:t>Python</a:t>
            </a:r>
          </a:p>
          <a:p>
            <a:pPr lvl="1">
              <a:lnSpc>
                <a:spcPct val="150000"/>
              </a:lnSpc>
            </a:pPr>
            <a:r>
              <a:rPr lang="en-US" altLang="zh-CN" dirty="0" smtClean="0">
                <a:hlinkClick r:id="rId2"/>
              </a:rPr>
              <a:t>www.python.org</a:t>
            </a:r>
            <a:endParaRPr lang="en-US" altLang="zh-CN" dirty="0" smtClean="0"/>
          </a:p>
          <a:p>
            <a:pPr lvl="1">
              <a:lnSpc>
                <a:spcPct val="150000"/>
              </a:lnSpc>
            </a:pPr>
            <a:r>
              <a:rPr lang="zh-CN" altLang="en-US" dirty="0" smtClean="0"/>
              <a:t>安装过程看</a:t>
            </a:r>
            <a:r>
              <a:rPr lang="en-US" altLang="zh-CN" dirty="0" smtClean="0"/>
              <a:t>CMS</a:t>
            </a:r>
            <a:r>
              <a:rPr lang="zh-CN" altLang="en-US" dirty="0" smtClean="0"/>
              <a:t>网站视频</a:t>
            </a:r>
            <a:r>
              <a:rPr lang="en-US" altLang="zh-CN" dirty="0" smtClean="0"/>
              <a:t>1</a:t>
            </a:r>
          </a:p>
          <a:p>
            <a:pPr>
              <a:lnSpc>
                <a:spcPct val="150000"/>
              </a:lnSpc>
            </a:pPr>
            <a:r>
              <a:rPr lang="zh-CN" altLang="en-US" dirty="0" smtClean="0"/>
              <a:t>安装</a:t>
            </a:r>
            <a:r>
              <a:rPr lang="en-US" altLang="zh-CN" dirty="0" smtClean="0"/>
              <a:t>Python</a:t>
            </a:r>
            <a:r>
              <a:rPr lang="zh-CN" altLang="en-US" dirty="0" smtClean="0"/>
              <a:t>（</a:t>
            </a:r>
            <a:r>
              <a:rPr lang="en-US" altLang="zh-CN" dirty="0" err="1" smtClean="0"/>
              <a:t>x,y</a:t>
            </a:r>
            <a:r>
              <a:rPr lang="zh-CN" altLang="en-US" dirty="0" smtClean="0"/>
              <a:t>）</a:t>
            </a:r>
            <a:endParaRPr lang="en-US" altLang="zh-CN" dirty="0" smtClean="0"/>
          </a:p>
          <a:p>
            <a:pPr lvl="1">
              <a:lnSpc>
                <a:spcPct val="150000"/>
              </a:lnSpc>
            </a:pPr>
            <a:r>
              <a:rPr lang="en-US" altLang="zh-CN" dirty="0">
                <a:hlinkClick r:id="rId2"/>
              </a:rPr>
              <a:t>www.python.org</a:t>
            </a:r>
            <a:endParaRPr lang="en-US" altLang="zh-CN" dirty="0"/>
          </a:p>
          <a:p>
            <a:pPr lvl="1">
              <a:lnSpc>
                <a:spcPct val="150000"/>
              </a:lnSpc>
            </a:pPr>
            <a:r>
              <a:rPr lang="zh-CN" altLang="en-US" dirty="0"/>
              <a:t>安装过程</a:t>
            </a:r>
            <a:r>
              <a:rPr lang="zh-CN" altLang="en-US" dirty="0" smtClean="0"/>
              <a:t>看</a:t>
            </a:r>
            <a:r>
              <a:rPr lang="en-US" altLang="zh-CN" dirty="0" smtClean="0"/>
              <a:t>CMS</a:t>
            </a:r>
            <a:r>
              <a:rPr lang="zh-CN" altLang="en-US" dirty="0" smtClean="0"/>
              <a:t>网站视频</a:t>
            </a:r>
            <a:r>
              <a:rPr lang="en-US" altLang="zh-CN" dirty="0" smtClean="0"/>
              <a:t>2</a:t>
            </a:r>
          </a:p>
          <a:p>
            <a:pPr>
              <a:lnSpc>
                <a:spcPct val="150000"/>
              </a:lnSpc>
            </a:pPr>
            <a:r>
              <a:rPr lang="zh-CN" altLang="en-US" dirty="0" smtClean="0"/>
              <a:t>使用</a:t>
            </a:r>
            <a:r>
              <a:rPr lang="en-US" altLang="zh-CN" dirty="0" err="1" smtClean="0"/>
              <a:t>Spyder</a:t>
            </a:r>
            <a:r>
              <a:rPr lang="zh-CN" altLang="en-US" dirty="0" smtClean="0"/>
              <a:t> </a:t>
            </a:r>
            <a:r>
              <a:rPr lang="en-US" altLang="zh-CN" dirty="0" smtClean="0"/>
              <a:t>IDE</a:t>
            </a:r>
            <a:endParaRPr lang="en-US" altLang="zh-CN" dirty="0"/>
          </a:p>
          <a:p>
            <a:pPr lvl="1">
              <a:lnSpc>
                <a:spcPct val="150000"/>
              </a:lnSpc>
            </a:pPr>
            <a:r>
              <a:rPr lang="zh-CN" altLang="en-US" dirty="0" smtClean="0"/>
              <a:t>看</a:t>
            </a:r>
            <a:r>
              <a:rPr lang="en-US" altLang="zh-CN" dirty="0"/>
              <a:t>CMS</a:t>
            </a:r>
            <a:r>
              <a:rPr lang="zh-CN" altLang="en-US" dirty="0"/>
              <a:t>网站视</a:t>
            </a:r>
            <a:r>
              <a:rPr lang="zh-CN" altLang="en-US" dirty="0" smtClean="0"/>
              <a:t>频</a:t>
            </a:r>
            <a:r>
              <a:rPr lang="en-US" altLang="zh-CN" dirty="0" smtClean="0"/>
              <a:t>3</a:t>
            </a:r>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874162"/>
            <a:ext cx="4139952" cy="342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722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p:txBody>
          <a:bodyPr/>
          <a:lstStyle/>
          <a:p>
            <a:pPr eaLnBrk="1" hangingPunct="1"/>
            <a:r>
              <a:rPr lang="en-US" altLang="zh-CN" dirty="0" smtClean="0">
                <a:latin typeface="Arial" charset="0"/>
                <a:ea typeface="宋体" charset="0"/>
              </a:rPr>
              <a:t>Hello, </a:t>
            </a:r>
            <a:r>
              <a:rPr lang="en-US" altLang="zh-CN" dirty="0">
                <a:latin typeface="Arial" charset="0"/>
                <a:ea typeface="宋体" charset="0"/>
              </a:rPr>
              <a:t>World!</a:t>
            </a:r>
          </a:p>
        </p:txBody>
      </p:sp>
      <p:sp>
        <p:nvSpPr>
          <p:cNvPr id="37891" name="Rectangle 3"/>
          <p:cNvSpPr>
            <a:spLocks noGrp="1" noChangeArrowheads="1"/>
          </p:cNvSpPr>
          <p:nvPr>
            <p:ph type="body" idx="4294967295"/>
          </p:nvPr>
        </p:nvSpPr>
        <p:spPr>
          <a:xfrm>
            <a:off x="457200" y="1295400"/>
            <a:ext cx="8153400" cy="5114925"/>
          </a:xfrm>
        </p:spPr>
        <p:txBody>
          <a:bodyPr/>
          <a:lstStyle/>
          <a:p>
            <a:pPr eaLnBrk="1" hangingPunct="1"/>
            <a:r>
              <a:rPr lang="zh-CN" altLang="en-US" sz="3000" dirty="0">
                <a:latin typeface="微软雅黑"/>
                <a:ea typeface="微软雅黑"/>
                <a:cs typeface="微软雅黑"/>
              </a:rPr>
              <a:t>它是编程之神的传统咒语，可以帮助你开始这段感情</a:t>
            </a:r>
            <a:r>
              <a:rPr lang="en-US" altLang="zh-CN" sz="3000" dirty="0">
                <a:latin typeface="微软雅黑"/>
                <a:ea typeface="微软雅黑"/>
                <a:cs typeface="微软雅黑"/>
              </a:rPr>
              <a:t>…</a:t>
            </a:r>
            <a:r>
              <a:rPr lang="en-US" altLang="zh-CN" sz="3000" dirty="0" smtClean="0">
                <a:latin typeface="微软雅黑"/>
                <a:ea typeface="微软雅黑"/>
                <a:cs typeface="微软雅黑"/>
              </a:rPr>
              <a:t>…</a:t>
            </a:r>
          </a:p>
          <a:p>
            <a:pPr eaLnBrk="1" hangingPunct="1"/>
            <a:endParaRPr lang="en-US" altLang="zh-CN" sz="3000" dirty="0">
              <a:latin typeface="微软雅黑"/>
              <a:ea typeface="微软雅黑"/>
              <a:cs typeface="微软雅黑"/>
            </a:endParaRPr>
          </a:p>
          <a:p>
            <a:pPr eaLnBrk="1" hangingPunct="1">
              <a:buFont typeface="Monotype Sorts" charset="0"/>
              <a:buNone/>
            </a:pPr>
            <a:r>
              <a:rPr lang="en-US" altLang="zh-CN" dirty="0" smtClean="0">
                <a:solidFill>
                  <a:srgbClr val="008800"/>
                </a:solidFill>
                <a:latin typeface="微软雅黑"/>
                <a:ea typeface="微软雅黑"/>
                <a:cs typeface="微软雅黑"/>
              </a:rPr>
              <a:t>  # </a:t>
            </a:r>
            <a:r>
              <a:rPr lang="zh-CN" altLang="en-US" dirty="0" smtClean="0">
                <a:solidFill>
                  <a:srgbClr val="008800"/>
                </a:solidFill>
                <a:latin typeface="微软雅黑"/>
                <a:ea typeface="微软雅黑"/>
                <a:cs typeface="微软雅黑"/>
              </a:rPr>
              <a:t>打印</a:t>
            </a:r>
            <a:r>
              <a:rPr lang="en-US" altLang="zh-CN" dirty="0">
                <a:solidFill>
                  <a:srgbClr val="008800"/>
                </a:solidFill>
                <a:latin typeface="微软雅黑"/>
                <a:ea typeface="微软雅黑"/>
                <a:cs typeface="微软雅黑"/>
              </a:rPr>
              <a:t>Hello, World!</a:t>
            </a:r>
            <a:r>
              <a:rPr lang="zh-CN" altLang="en-US" dirty="0">
                <a:solidFill>
                  <a:srgbClr val="008800"/>
                </a:solidFill>
                <a:latin typeface="微软雅黑"/>
                <a:ea typeface="微软雅黑"/>
                <a:cs typeface="微软雅黑"/>
              </a:rPr>
              <a:t>到屏幕</a:t>
            </a:r>
          </a:p>
          <a:p>
            <a:pPr>
              <a:buNone/>
            </a:pPr>
            <a:r>
              <a:rPr lang="en-US" dirty="0" smtClean="0">
                <a:solidFill>
                  <a:srgbClr val="9700FF"/>
                </a:solidFill>
                <a:latin typeface="微软雅黑"/>
                <a:ea typeface="微软雅黑"/>
                <a:cs typeface="微软雅黑"/>
              </a:rPr>
              <a:t>  print</a:t>
            </a:r>
            <a:r>
              <a:rPr lang="en-US" b="0" dirty="0" smtClean="0">
                <a:solidFill>
                  <a:prstClr val="black"/>
                </a:solidFill>
                <a:latin typeface="微软雅黑"/>
                <a:ea typeface="微软雅黑"/>
                <a:cs typeface="微软雅黑"/>
              </a:rPr>
              <a:t> </a:t>
            </a:r>
            <a:r>
              <a:rPr lang="en-US" b="0" dirty="0" smtClean="0">
                <a:solidFill>
                  <a:srgbClr val="AB3035"/>
                </a:solidFill>
                <a:latin typeface="微软雅黑"/>
                <a:ea typeface="微软雅黑"/>
                <a:cs typeface="微软雅黑"/>
              </a:rPr>
              <a:t>'Hello, </a:t>
            </a:r>
            <a:r>
              <a:rPr lang="en-US" b="0" dirty="0">
                <a:solidFill>
                  <a:srgbClr val="AB3035"/>
                </a:solidFill>
                <a:latin typeface="微软雅黑"/>
                <a:ea typeface="微软雅黑"/>
                <a:cs typeface="微软雅黑"/>
              </a:rPr>
              <a:t>World</a:t>
            </a:r>
            <a:r>
              <a:rPr lang="en-US" b="0" dirty="0" smtClean="0">
                <a:solidFill>
                  <a:srgbClr val="AB3035"/>
                </a:solidFill>
                <a:latin typeface="微软雅黑"/>
                <a:ea typeface="微软雅黑"/>
                <a:cs typeface="微软雅黑"/>
              </a:rPr>
              <a:t>!'</a:t>
            </a:r>
          </a:p>
          <a:p>
            <a:pPr>
              <a:buNone/>
            </a:pPr>
            <a:endParaRPr lang="en-US" altLang="zh-CN" dirty="0">
              <a:latin typeface="微软雅黑"/>
              <a:ea typeface="微软雅黑"/>
              <a:cs typeface="微软雅黑"/>
            </a:endParaRPr>
          </a:p>
        </p:txBody>
      </p:sp>
      <p:sp>
        <p:nvSpPr>
          <p:cNvPr id="37893" name="Rectangle 5"/>
          <p:cNvSpPr>
            <a:spLocks noChangeArrowheads="1"/>
          </p:cNvSpPr>
          <p:nvPr/>
        </p:nvSpPr>
        <p:spPr bwMode="auto">
          <a:xfrm>
            <a:off x="611560" y="3393654"/>
            <a:ext cx="4503985" cy="504825"/>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atin typeface="Calibri" charset="0"/>
            </a:endParaRPr>
          </a:p>
        </p:txBody>
      </p:sp>
      <p:sp>
        <p:nvSpPr>
          <p:cNvPr id="12" name="线形标注 1(带强调线) 11"/>
          <p:cNvSpPr>
            <a:spLocks/>
          </p:cNvSpPr>
          <p:nvPr/>
        </p:nvSpPr>
        <p:spPr bwMode="auto">
          <a:xfrm>
            <a:off x="5612185" y="3719885"/>
            <a:ext cx="1214438" cy="357187"/>
          </a:xfrm>
          <a:prstGeom prst="accentCallout1">
            <a:avLst>
              <a:gd name="adj1" fmla="val 18750"/>
              <a:gd name="adj2" fmla="val -8333"/>
              <a:gd name="adj3" fmla="val -15500"/>
              <a:gd name="adj4" fmla="val -39727"/>
            </a:avLst>
          </a:prstGeom>
          <a:gradFill rotWithShape="1">
            <a:gsLst>
              <a:gs pos="0">
                <a:srgbClr val="CFFFFF"/>
              </a:gs>
              <a:gs pos="35001">
                <a:srgbClr val="DDFEFF"/>
              </a:gs>
              <a:gs pos="100000">
                <a:srgbClr val="F0FFFF"/>
              </a:gs>
            </a:gsLst>
            <a:lin ang="16200000" scaled="1"/>
          </a:gradFill>
          <a:ln w="9525">
            <a:solidFill>
              <a:srgbClr val="B6DCDF"/>
            </a:solidFill>
            <a:miter lim="800000"/>
            <a:headEnd/>
            <a:tailEnd/>
          </a:ln>
          <a:effectLst>
            <a:outerShdw blurRad="63500" dist="20000" dir="5400000" rotWithShape="0">
              <a:srgbClr val="000000">
                <a:alpha val="37999"/>
              </a:srgbClr>
            </a:outerShdw>
          </a:effectLst>
        </p:spPr>
        <p:txBody>
          <a:bodyPr anchor="ctr"/>
          <a:lstStyle/>
          <a:p>
            <a:pPr algn="ctr">
              <a:defRPr/>
            </a:pPr>
            <a:r>
              <a:rPr lang="zh-CN" altLang="en-US" dirty="0" smtClean="0">
                <a:solidFill>
                  <a:schemeClr val="dk1"/>
                </a:solidFill>
                <a:latin typeface="微软雅黑"/>
                <a:ea typeface="微软雅黑"/>
                <a:cs typeface="微软雅黑"/>
              </a:rPr>
              <a:t>执行语句</a:t>
            </a:r>
            <a:endParaRPr lang="zh-CN" altLang="en-US" dirty="0">
              <a:solidFill>
                <a:schemeClr val="dk1"/>
              </a:solidFill>
              <a:latin typeface="微软雅黑"/>
              <a:ea typeface="微软雅黑"/>
              <a:cs typeface="微软雅黑"/>
            </a:endParaRPr>
          </a:p>
        </p:txBody>
      </p:sp>
      <p:sp>
        <p:nvSpPr>
          <p:cNvPr id="16" name="Rectangle 4"/>
          <p:cNvSpPr>
            <a:spLocks noChangeArrowheads="1"/>
          </p:cNvSpPr>
          <p:nvPr/>
        </p:nvSpPr>
        <p:spPr bwMode="auto">
          <a:xfrm>
            <a:off x="611561" y="2888829"/>
            <a:ext cx="6215062" cy="504825"/>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atin typeface="Calibri" charset="0"/>
            </a:endParaRPr>
          </a:p>
        </p:txBody>
      </p:sp>
      <p:sp>
        <p:nvSpPr>
          <p:cNvPr id="17" name="线形标注 1(带强调线) 16"/>
          <p:cNvSpPr>
            <a:spLocks/>
          </p:cNvSpPr>
          <p:nvPr/>
        </p:nvSpPr>
        <p:spPr bwMode="auto">
          <a:xfrm>
            <a:off x="7326686" y="2830091"/>
            <a:ext cx="1214437" cy="357188"/>
          </a:xfrm>
          <a:prstGeom prst="accentCallout1">
            <a:avLst>
              <a:gd name="adj1" fmla="val 18750"/>
              <a:gd name="adj2" fmla="val -8333"/>
              <a:gd name="adj3" fmla="val 112500"/>
              <a:gd name="adj4" fmla="val -38333"/>
            </a:avLst>
          </a:prstGeom>
          <a:gradFill rotWithShape="1">
            <a:gsLst>
              <a:gs pos="0">
                <a:srgbClr val="CFFFFF"/>
              </a:gs>
              <a:gs pos="35001">
                <a:srgbClr val="DDFEFF"/>
              </a:gs>
              <a:gs pos="100000">
                <a:srgbClr val="F0FFFF"/>
              </a:gs>
            </a:gsLst>
            <a:lin ang="16200000" scaled="1"/>
          </a:gradFill>
          <a:ln w="9525">
            <a:solidFill>
              <a:srgbClr val="B6DCDF"/>
            </a:solidFill>
            <a:miter lim="800000"/>
            <a:headEnd/>
            <a:tailEnd/>
          </a:ln>
          <a:effectLst>
            <a:outerShdw blurRad="63500" dist="20000" dir="5400000" rotWithShape="0">
              <a:srgbClr val="000000">
                <a:alpha val="37999"/>
              </a:srgbClr>
            </a:outerShdw>
          </a:effectLst>
        </p:spPr>
        <p:txBody>
          <a:bodyPr anchor="ctr"/>
          <a:lstStyle/>
          <a:p>
            <a:pPr algn="ctr"/>
            <a:r>
              <a:rPr lang="zh-CN" altLang="en-US" dirty="0">
                <a:solidFill>
                  <a:srgbClr val="000000"/>
                </a:solidFill>
                <a:latin typeface="微软雅黑"/>
                <a:ea typeface="微软雅黑"/>
                <a:cs typeface="微软雅黑"/>
              </a:rPr>
              <a:t>注释</a:t>
            </a:r>
          </a:p>
        </p:txBody>
      </p:sp>
    </p:spTree>
    <p:extLst>
      <p:ext uri="{BB962C8B-B14F-4D97-AF65-F5344CB8AC3E}">
        <p14:creationId xmlns:p14="http://schemas.microsoft.com/office/powerpoint/2010/main" val="1245386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animEffect transition="in" filter="wipe(left)">
                                      <p:cBhvr>
                                        <p:cTn id="11" dur="500"/>
                                        <p:tgtEl>
                                          <p:spTgt spid="37891">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7891">
                                            <p:txEl>
                                              <p:pRg st="3" end="3"/>
                                            </p:txEl>
                                          </p:spTgt>
                                        </p:tgtEl>
                                        <p:attrNameLst>
                                          <p:attrName>style.visibility</p:attrName>
                                        </p:attrNameLst>
                                      </p:cBhvr>
                                      <p:to>
                                        <p:strVal val="visible"/>
                                      </p:to>
                                    </p:set>
                                    <p:animEffect transition="in" filter="wipe(left)">
                                      <p:cBhvr>
                                        <p:cTn id="14" dur="500"/>
                                        <p:tgtEl>
                                          <p:spTgt spid="37891">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strVal val="4/3*#ppt_w"/>
                                          </p:val>
                                        </p:tav>
                                        <p:tav tm="100000">
                                          <p:val>
                                            <p:strVal val="#ppt_w"/>
                                          </p:val>
                                        </p:tav>
                                      </p:tavLst>
                                    </p:anim>
                                    <p:anim calcmode="lin" valueType="num">
                                      <p:cBhvr>
                                        <p:cTn id="20" dur="500" fill="hold"/>
                                        <p:tgtEl>
                                          <p:spTgt spid="16"/>
                                        </p:tgtEl>
                                        <p:attrNameLst>
                                          <p:attrName>ppt_h</p:attrName>
                                        </p:attrNameLst>
                                      </p:cBhvr>
                                      <p:tavLst>
                                        <p:tav tm="0">
                                          <p:val>
                                            <p:strVal val="4/3*#ppt_h"/>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par>
                                <p:cTn id="33" presetID="23" presetClass="entr" presetSubtype="288" fill="hold" grpId="0" nodeType="withEffect">
                                  <p:stCondLst>
                                    <p:cond delay="0"/>
                                  </p:stCondLst>
                                  <p:childTnLst>
                                    <p:set>
                                      <p:cBhvr>
                                        <p:cTn id="34" dur="1" fill="hold">
                                          <p:stCondLst>
                                            <p:cond delay="0"/>
                                          </p:stCondLst>
                                        </p:cTn>
                                        <p:tgtEl>
                                          <p:spTgt spid="37893"/>
                                        </p:tgtEl>
                                        <p:attrNameLst>
                                          <p:attrName>style.visibility</p:attrName>
                                        </p:attrNameLst>
                                      </p:cBhvr>
                                      <p:to>
                                        <p:strVal val="visible"/>
                                      </p:to>
                                    </p:set>
                                    <p:anim calcmode="lin" valueType="num">
                                      <p:cBhvr>
                                        <p:cTn id="35" dur="500" fill="hold"/>
                                        <p:tgtEl>
                                          <p:spTgt spid="37893"/>
                                        </p:tgtEl>
                                        <p:attrNameLst>
                                          <p:attrName>ppt_w</p:attrName>
                                        </p:attrNameLst>
                                      </p:cBhvr>
                                      <p:tavLst>
                                        <p:tav tm="0">
                                          <p:val>
                                            <p:strVal val="4/3*#ppt_w"/>
                                          </p:val>
                                        </p:tav>
                                        <p:tav tm="100000">
                                          <p:val>
                                            <p:strVal val="#ppt_w"/>
                                          </p:val>
                                        </p:tav>
                                      </p:tavLst>
                                    </p:anim>
                                    <p:anim calcmode="lin" valueType="num">
                                      <p:cBhvr>
                                        <p:cTn id="36" dur="500" fill="hold"/>
                                        <p:tgtEl>
                                          <p:spTgt spid="37893"/>
                                        </p:tgtEl>
                                        <p:attrNameLst>
                                          <p:attrName>ppt_h</p:attrName>
                                        </p:attrNameLst>
                                      </p:cBhvr>
                                      <p:tavLst>
                                        <p:tav tm="0">
                                          <p:val>
                                            <p:strVal val="4/3*#ppt_h"/>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7893" grpId="0" animBg="1"/>
      <p:bldP spid="12" grpId="0" animBg="1"/>
      <p:bldP spid="16" grpId="0" animBg="1"/>
      <p:bldP spid="16" grpId="1" animBg="1"/>
      <p:bldP spid="17" grpId="0" animBg="1"/>
      <p:bldP spid="1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zh-TW" altLang="en-US" dirty="0" smtClean="0">
                <a:latin typeface="微软雅黑"/>
                <a:ea typeface="微软雅黑"/>
                <a:cs typeface="微软雅黑"/>
              </a:rPr>
              <a:t>控制</a:t>
            </a:r>
            <a:r>
              <a:rPr lang="zh-TW" altLang="en-US" dirty="0">
                <a:latin typeface="微软雅黑"/>
                <a:ea typeface="微软雅黑"/>
                <a:cs typeface="微软雅黑"/>
              </a:rPr>
              <a:t>台和脚本的比较</a:t>
            </a:r>
            <a:endParaRPr lang="en-US" altLang="zh-CN" dirty="0">
              <a:latin typeface="微软雅黑"/>
              <a:ea typeface="微软雅黑"/>
              <a:cs typeface="微软雅黑"/>
            </a:endParaRPr>
          </a:p>
        </p:txBody>
      </p:sp>
      <p:sp>
        <p:nvSpPr>
          <p:cNvPr id="3" name="Text Placeholder 2"/>
          <p:cNvSpPr>
            <a:spLocks noGrp="1"/>
          </p:cNvSpPr>
          <p:nvPr>
            <p:ph type="body" idx="1"/>
          </p:nvPr>
        </p:nvSpPr>
        <p:spPr>
          <a:xfrm>
            <a:off x="457200" y="1412776"/>
            <a:ext cx="4040188" cy="639762"/>
          </a:xfrm>
        </p:spPr>
        <p:txBody>
          <a:bodyPr/>
          <a:lstStyle/>
          <a:p>
            <a:r>
              <a:rPr lang="zh-CN" altLang="en-US" sz="2800" dirty="0" smtClean="0"/>
              <a:t>控制台</a:t>
            </a:r>
            <a:endParaRPr lang="en-US" sz="2800" dirty="0"/>
          </a:p>
        </p:txBody>
      </p:sp>
      <p:sp>
        <p:nvSpPr>
          <p:cNvPr id="37891" name="Rectangle 3"/>
          <p:cNvSpPr>
            <a:spLocks noGrp="1" noChangeArrowheads="1"/>
          </p:cNvSpPr>
          <p:nvPr>
            <p:ph sz="half" idx="2"/>
          </p:nvPr>
        </p:nvSpPr>
        <p:spPr>
          <a:xfrm>
            <a:off x="457200" y="2052538"/>
            <a:ext cx="4040188" cy="3951288"/>
          </a:xfrm>
        </p:spPr>
        <p:txBody>
          <a:bodyPr/>
          <a:lstStyle/>
          <a:p>
            <a:pPr eaLnBrk="1" hangingPunct="1"/>
            <a:r>
              <a:rPr lang="zh-CN" altLang="en-US" sz="2800" dirty="0" smtClean="0">
                <a:latin typeface="微软雅黑"/>
                <a:ea typeface="微软雅黑"/>
                <a:cs typeface="微软雅黑"/>
              </a:rPr>
              <a:t>优点</a:t>
            </a:r>
            <a:endParaRPr lang="en-US" altLang="zh-CN" sz="2800" dirty="0" smtClean="0">
              <a:latin typeface="微软雅黑"/>
              <a:ea typeface="微软雅黑"/>
              <a:cs typeface="微软雅黑"/>
            </a:endParaRPr>
          </a:p>
          <a:p>
            <a:pPr lvl="1"/>
            <a:r>
              <a:rPr lang="zh-CN" altLang="en-US" sz="2400" dirty="0" smtClean="0">
                <a:latin typeface="微软雅黑"/>
                <a:ea typeface="微软雅黑"/>
                <a:cs typeface="微软雅黑"/>
              </a:rPr>
              <a:t>无需创建文件</a:t>
            </a:r>
            <a:endParaRPr lang="en-US" altLang="zh-CN" sz="2400" dirty="0" smtClean="0">
              <a:latin typeface="微软雅黑"/>
              <a:ea typeface="微软雅黑"/>
              <a:cs typeface="微软雅黑"/>
            </a:endParaRPr>
          </a:p>
          <a:p>
            <a:pPr lvl="1"/>
            <a:r>
              <a:rPr lang="zh-CN" altLang="en-US" sz="2400" dirty="0" smtClean="0">
                <a:latin typeface="微软雅黑"/>
                <a:ea typeface="微软雅黑"/>
                <a:cs typeface="微软雅黑"/>
              </a:rPr>
              <a:t>立即看到运行结果</a:t>
            </a:r>
            <a:endParaRPr lang="en-US" altLang="zh-CN" sz="2400" dirty="0" smtClean="0">
              <a:latin typeface="微软雅黑"/>
              <a:ea typeface="微软雅黑"/>
              <a:cs typeface="微软雅黑"/>
            </a:endParaRPr>
          </a:p>
          <a:p>
            <a:r>
              <a:rPr lang="zh-CN" altLang="en-US" sz="2800" dirty="0" smtClean="0">
                <a:latin typeface="微软雅黑"/>
                <a:ea typeface="微软雅黑"/>
                <a:cs typeface="微软雅黑"/>
              </a:rPr>
              <a:t>适用场景</a:t>
            </a:r>
            <a:endParaRPr lang="en-US" altLang="zh-CN" sz="2800" dirty="0" smtClean="0">
              <a:latin typeface="微软雅黑"/>
              <a:ea typeface="微软雅黑"/>
              <a:cs typeface="微软雅黑"/>
            </a:endParaRPr>
          </a:p>
          <a:p>
            <a:pPr lvl="1"/>
            <a:r>
              <a:rPr lang="zh-CN" altLang="en-US" sz="2400" dirty="0" smtClean="0">
                <a:latin typeface="微软雅黑"/>
                <a:ea typeface="微软雅黑"/>
                <a:cs typeface="微软雅黑"/>
              </a:rPr>
              <a:t>语句功能</a:t>
            </a:r>
            <a:r>
              <a:rPr lang="zh-CN" altLang="en-US" sz="2400" dirty="0">
                <a:latin typeface="微软雅黑"/>
                <a:ea typeface="微软雅黑"/>
                <a:cs typeface="微软雅黑"/>
              </a:rPr>
              <a:t>测试</a:t>
            </a:r>
            <a:endParaRPr lang="en-US" altLang="zh-CN" sz="2400" dirty="0">
              <a:latin typeface="微软雅黑"/>
              <a:ea typeface="微软雅黑"/>
              <a:cs typeface="微软雅黑"/>
            </a:endParaRPr>
          </a:p>
        </p:txBody>
      </p:sp>
      <p:sp>
        <p:nvSpPr>
          <p:cNvPr id="4" name="Text Placeholder 3"/>
          <p:cNvSpPr>
            <a:spLocks noGrp="1"/>
          </p:cNvSpPr>
          <p:nvPr>
            <p:ph type="body" sz="quarter" idx="3"/>
          </p:nvPr>
        </p:nvSpPr>
        <p:spPr>
          <a:xfrm>
            <a:off x="5066729" y="1412776"/>
            <a:ext cx="4041775" cy="639762"/>
          </a:xfrm>
        </p:spPr>
        <p:txBody>
          <a:bodyPr/>
          <a:lstStyle/>
          <a:p>
            <a:r>
              <a:rPr lang="zh-CN" altLang="en-US" sz="2800" dirty="0" smtClean="0"/>
              <a:t>脚本</a:t>
            </a:r>
            <a:endParaRPr lang="en-US" sz="2800" dirty="0"/>
          </a:p>
        </p:txBody>
      </p:sp>
      <p:sp>
        <p:nvSpPr>
          <p:cNvPr id="5" name="Content Placeholder 4"/>
          <p:cNvSpPr>
            <a:spLocks noGrp="1"/>
          </p:cNvSpPr>
          <p:nvPr>
            <p:ph sz="quarter" idx="4"/>
          </p:nvPr>
        </p:nvSpPr>
        <p:spPr>
          <a:xfrm>
            <a:off x="5066729" y="2052538"/>
            <a:ext cx="4041775" cy="3951288"/>
          </a:xfrm>
        </p:spPr>
        <p:txBody>
          <a:bodyPr/>
          <a:lstStyle/>
          <a:p>
            <a:r>
              <a:rPr lang="zh-CN" altLang="en-US" sz="2800" dirty="0" smtClean="0">
                <a:latin typeface="微软雅黑"/>
                <a:ea typeface="微软雅黑"/>
                <a:cs typeface="微软雅黑"/>
              </a:rPr>
              <a:t>优点</a:t>
            </a:r>
            <a:endParaRPr lang="en-US" altLang="zh-CN" sz="2800" dirty="0" smtClean="0">
              <a:latin typeface="微软雅黑"/>
              <a:ea typeface="微软雅黑"/>
              <a:cs typeface="微软雅黑"/>
            </a:endParaRPr>
          </a:p>
          <a:p>
            <a:pPr lvl="1"/>
            <a:r>
              <a:rPr lang="zh-CN" altLang="en-US" sz="2400" dirty="0" smtClean="0">
                <a:latin typeface="微软雅黑"/>
                <a:ea typeface="微软雅黑"/>
                <a:cs typeface="微软雅黑"/>
              </a:rPr>
              <a:t>反复运行</a:t>
            </a:r>
            <a:endParaRPr lang="en-US" altLang="zh-CN" sz="2400" dirty="0" smtClean="0">
              <a:latin typeface="微软雅黑"/>
              <a:ea typeface="微软雅黑"/>
              <a:cs typeface="微软雅黑"/>
            </a:endParaRPr>
          </a:p>
          <a:p>
            <a:pPr lvl="1"/>
            <a:r>
              <a:rPr lang="zh-CN" altLang="en-US" sz="2400" dirty="0" smtClean="0">
                <a:latin typeface="微软雅黑"/>
                <a:ea typeface="微软雅黑"/>
                <a:cs typeface="微软雅黑"/>
              </a:rPr>
              <a:t>易于编辑</a:t>
            </a:r>
            <a:endParaRPr lang="en-US" altLang="zh-CN" sz="2400" dirty="0">
              <a:latin typeface="微软雅黑"/>
              <a:ea typeface="微软雅黑"/>
              <a:cs typeface="微软雅黑"/>
            </a:endParaRPr>
          </a:p>
          <a:p>
            <a:r>
              <a:rPr lang="zh-CN" altLang="en-US" sz="2800" dirty="0" smtClean="0"/>
              <a:t>适用场景</a:t>
            </a:r>
            <a:endParaRPr lang="en-US" altLang="zh-CN" sz="2800" dirty="0" smtClean="0"/>
          </a:p>
          <a:p>
            <a:pPr lvl="1"/>
            <a:r>
              <a:rPr lang="zh-CN" altLang="en-US" sz="2400" dirty="0" smtClean="0"/>
              <a:t>编写大型程序</a:t>
            </a:r>
            <a:endParaRPr lang="en-US" sz="2400" dirty="0"/>
          </a:p>
        </p:txBody>
      </p:sp>
      <p:pic>
        <p:nvPicPr>
          <p:cNvPr id="6" name="Picture 5"/>
          <p:cNvPicPr>
            <a:picLocks noChangeAspect="1"/>
          </p:cNvPicPr>
          <p:nvPr/>
        </p:nvPicPr>
        <p:blipFill>
          <a:blip r:embed="rId3"/>
          <a:stretch>
            <a:fillRect/>
          </a:stretch>
        </p:blipFill>
        <p:spPr>
          <a:xfrm>
            <a:off x="323528" y="1052737"/>
            <a:ext cx="4302290" cy="3096344"/>
          </a:xfrm>
          <a:prstGeom prst="rect">
            <a:avLst/>
          </a:prstGeom>
        </p:spPr>
      </p:pic>
      <p:pic>
        <p:nvPicPr>
          <p:cNvPr id="7" name="Picture 6"/>
          <p:cNvPicPr>
            <a:picLocks noChangeAspect="1"/>
          </p:cNvPicPr>
          <p:nvPr/>
        </p:nvPicPr>
        <p:blipFill>
          <a:blip r:embed="rId4"/>
          <a:stretch>
            <a:fillRect/>
          </a:stretch>
        </p:blipFill>
        <p:spPr>
          <a:xfrm>
            <a:off x="5066729" y="1052736"/>
            <a:ext cx="3846597" cy="3286763"/>
          </a:xfrm>
          <a:prstGeom prst="rect">
            <a:avLst/>
          </a:prstGeom>
        </p:spPr>
      </p:pic>
    </p:spTree>
    <p:extLst>
      <p:ext uri="{BB962C8B-B14F-4D97-AF65-F5344CB8AC3E}">
        <p14:creationId xmlns:p14="http://schemas.microsoft.com/office/powerpoint/2010/main" val="276169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86935E-6 -3.72195E-6 L 0.12613 -0.12583 " pathEditMode="relative" rAng="0" ptsTypes="AA">
                                      <p:cBhvr>
                                        <p:cTn id="6" dur="2000" fill="hold"/>
                                        <p:tgtEl>
                                          <p:spTgt spid="6"/>
                                        </p:tgtEl>
                                        <p:attrNameLst>
                                          <p:attrName>ppt_x</p:attrName>
                                          <p:attrName>ppt_y</p:attrName>
                                        </p:attrNameLst>
                                      </p:cBhvr>
                                      <p:rCtr x="6306" y="-6292"/>
                                    </p:animMotion>
                                  </p:childTnLst>
                                </p:cTn>
                              </p:par>
                              <p:par>
                                <p:cTn id="7" presetID="6" presetClass="emph" presetSubtype="0" fill="hold" nodeType="withEffect">
                                  <p:stCondLst>
                                    <p:cond delay="0"/>
                                  </p:stCondLst>
                                  <p:childTnLst>
                                    <p:animScale>
                                      <p:cBhvr>
                                        <p:cTn id="8" dur="2000" fill="hold"/>
                                        <p:tgtEl>
                                          <p:spTgt spid="6"/>
                                        </p:tgtEl>
                                      </p:cBhvr>
                                      <p:by x="50000" y="50000"/>
                                    </p:animScale>
                                  </p:childTnLst>
                                </p:cTn>
                              </p:par>
                              <p:par>
                                <p:cTn id="9" presetID="0" presetClass="path" presetSubtype="0" accel="50000" decel="50000" fill="hold" nodeType="withEffect">
                                  <p:stCondLst>
                                    <p:cond delay="0"/>
                                  </p:stCondLst>
                                  <p:childTnLst>
                                    <p:animMotion origin="layout" path="M -2.97429E-6 -2.07032E-6 L 0.13395 -0.12606 " pathEditMode="relative" ptsTypes="AA">
                                      <p:cBhvr>
                                        <p:cTn id="10" dur="2000" fill="hold"/>
                                        <p:tgtEl>
                                          <p:spTgt spid="7"/>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2000" fill="hold"/>
                                        <p:tgtEl>
                                          <p:spTgt spid="7"/>
                                        </p:tgtEl>
                                      </p:cBhvr>
                                      <p:by x="50000" y="5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891">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7891" grpId="0" build="p"/>
      <p:bldP spid="4" grpId="0"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程序设计语</a:t>
            </a:r>
            <a:r>
              <a:rPr lang="zh-CN" altLang="en-US" dirty="0" smtClean="0"/>
              <a:t>言执行过程</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45" y="926926"/>
            <a:ext cx="7811513" cy="56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645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程序设计语</a:t>
            </a:r>
            <a:r>
              <a:rPr lang="zh-CN" altLang="en-US" dirty="0" smtClean="0"/>
              <a:t>言执行过程</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34" y="908720"/>
            <a:ext cx="7848872" cy="5673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9527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程序设计语</a:t>
            </a:r>
            <a:r>
              <a:rPr lang="zh-CN" altLang="en-US" dirty="0" smtClean="0"/>
              <a:t>言执行过程</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0" y="977767"/>
            <a:ext cx="8285030" cy="515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667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程序设计语</a:t>
            </a:r>
            <a:r>
              <a:rPr lang="zh-CN" altLang="en-US" dirty="0" smtClean="0"/>
              <a:t>言执行过程</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06786"/>
            <a:ext cx="8497100" cy="5014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54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860" y="980728"/>
            <a:ext cx="5904656" cy="5730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1"/>
          <p:cNvSpPr txBox="1">
            <a:spLocks/>
          </p:cNvSpPr>
          <p:nvPr/>
        </p:nvSpPr>
        <p:spPr>
          <a:xfrm>
            <a:off x="683568" y="127686"/>
            <a:ext cx="7444736" cy="609600"/>
          </a:xfrm>
          <a:prstGeom prst="rect">
            <a:avLst/>
          </a:prstGeom>
        </p:spPr>
        <p:txBody>
          <a:bodyPr/>
          <a:lstStyle>
            <a:lvl1pPr algn="l" rtl="0" eaLnBrk="1" fontAlgn="base" hangingPunct="1">
              <a:spcBef>
                <a:spcPct val="0"/>
              </a:spcBef>
              <a:spcAft>
                <a:spcPct val="0"/>
              </a:spcAft>
              <a:defRPr sz="3200" b="1">
                <a:solidFill>
                  <a:schemeClr val="tx1"/>
                </a:solidFill>
                <a:latin typeface="微软雅黑" pitchFamily="34" charset="-122"/>
                <a:ea typeface="微软雅黑" pitchFamily="34" charset="-122"/>
                <a:cs typeface="+mj-cs"/>
              </a:defRPr>
            </a:lvl1pPr>
            <a:lvl2pPr algn="l" rtl="0" eaLnBrk="1" fontAlgn="base" hangingPunct="1">
              <a:spcBef>
                <a:spcPct val="0"/>
              </a:spcBef>
              <a:spcAft>
                <a:spcPct val="0"/>
              </a:spcAft>
              <a:defRPr sz="3200" b="1">
                <a:solidFill>
                  <a:schemeClr val="tx1"/>
                </a:solidFill>
                <a:latin typeface="Verdana" pitchFamily="34" charset="0"/>
              </a:defRPr>
            </a:lvl2pPr>
            <a:lvl3pPr algn="l" rtl="0" eaLnBrk="1" fontAlgn="base" hangingPunct="1">
              <a:spcBef>
                <a:spcPct val="0"/>
              </a:spcBef>
              <a:spcAft>
                <a:spcPct val="0"/>
              </a:spcAft>
              <a:defRPr sz="3200" b="1">
                <a:solidFill>
                  <a:schemeClr val="tx1"/>
                </a:solidFill>
                <a:latin typeface="Verdana" pitchFamily="34" charset="0"/>
              </a:defRPr>
            </a:lvl3pPr>
            <a:lvl4pPr algn="l" rtl="0" eaLnBrk="1" fontAlgn="base" hangingPunct="1">
              <a:spcBef>
                <a:spcPct val="0"/>
              </a:spcBef>
              <a:spcAft>
                <a:spcPct val="0"/>
              </a:spcAft>
              <a:defRPr sz="3200" b="1">
                <a:solidFill>
                  <a:schemeClr val="tx1"/>
                </a:solidFill>
                <a:latin typeface="Verdana" pitchFamily="34" charset="0"/>
              </a:defRPr>
            </a:lvl4pPr>
            <a:lvl5pPr algn="l" rtl="0" eaLnBrk="1" fontAlgn="base" hangingPunct="1">
              <a:spcBef>
                <a:spcPct val="0"/>
              </a:spcBef>
              <a:spcAft>
                <a:spcPct val="0"/>
              </a:spcAft>
              <a:defRPr sz="3200" b="1">
                <a:solidFill>
                  <a:schemeClr val="tx1"/>
                </a:solidFill>
                <a:latin typeface="Verdana"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a:lstStyle>
          <a:p>
            <a:r>
              <a:rPr lang="zh-CN" altLang="en-US" kern="0" dirty="0" smtClean="0"/>
              <a:t>作业</a:t>
            </a:r>
            <a:r>
              <a:rPr lang="en-US" altLang="zh-CN" kern="0" dirty="0" smtClean="0"/>
              <a:t>1</a:t>
            </a:r>
            <a:r>
              <a:rPr lang="zh-CN" altLang="en-US" kern="0" dirty="0" smtClean="0"/>
              <a:t>：了解计算机硬件性能</a:t>
            </a:r>
            <a:endParaRPr lang="zh-CN" altLang="en-US" kern="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12" y="2784005"/>
            <a:ext cx="2829954" cy="212404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430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3568" y="127686"/>
            <a:ext cx="7444736" cy="609600"/>
          </a:xfrm>
          <a:prstGeom prst="rect">
            <a:avLst/>
          </a:prstGeom>
        </p:spPr>
        <p:txBody>
          <a:bodyPr/>
          <a:lstStyle>
            <a:lvl1pPr algn="l" rtl="0" eaLnBrk="1" fontAlgn="base" hangingPunct="1">
              <a:spcBef>
                <a:spcPct val="0"/>
              </a:spcBef>
              <a:spcAft>
                <a:spcPct val="0"/>
              </a:spcAft>
              <a:defRPr sz="3200" b="1">
                <a:solidFill>
                  <a:schemeClr val="tx1"/>
                </a:solidFill>
                <a:latin typeface="微软雅黑" pitchFamily="34" charset="-122"/>
                <a:ea typeface="微软雅黑" pitchFamily="34" charset="-122"/>
                <a:cs typeface="+mj-cs"/>
              </a:defRPr>
            </a:lvl1pPr>
            <a:lvl2pPr algn="l" rtl="0" eaLnBrk="1" fontAlgn="base" hangingPunct="1">
              <a:spcBef>
                <a:spcPct val="0"/>
              </a:spcBef>
              <a:spcAft>
                <a:spcPct val="0"/>
              </a:spcAft>
              <a:defRPr sz="3200" b="1">
                <a:solidFill>
                  <a:schemeClr val="tx1"/>
                </a:solidFill>
                <a:latin typeface="Verdana" pitchFamily="34" charset="0"/>
              </a:defRPr>
            </a:lvl2pPr>
            <a:lvl3pPr algn="l" rtl="0" eaLnBrk="1" fontAlgn="base" hangingPunct="1">
              <a:spcBef>
                <a:spcPct val="0"/>
              </a:spcBef>
              <a:spcAft>
                <a:spcPct val="0"/>
              </a:spcAft>
              <a:defRPr sz="3200" b="1">
                <a:solidFill>
                  <a:schemeClr val="tx1"/>
                </a:solidFill>
                <a:latin typeface="Verdana" pitchFamily="34" charset="0"/>
              </a:defRPr>
            </a:lvl3pPr>
            <a:lvl4pPr algn="l" rtl="0" eaLnBrk="1" fontAlgn="base" hangingPunct="1">
              <a:spcBef>
                <a:spcPct val="0"/>
              </a:spcBef>
              <a:spcAft>
                <a:spcPct val="0"/>
              </a:spcAft>
              <a:defRPr sz="3200" b="1">
                <a:solidFill>
                  <a:schemeClr val="tx1"/>
                </a:solidFill>
                <a:latin typeface="Verdana" pitchFamily="34" charset="0"/>
              </a:defRPr>
            </a:lvl4pPr>
            <a:lvl5pPr algn="l" rtl="0" eaLnBrk="1" fontAlgn="base" hangingPunct="1">
              <a:spcBef>
                <a:spcPct val="0"/>
              </a:spcBef>
              <a:spcAft>
                <a:spcPct val="0"/>
              </a:spcAft>
              <a:defRPr sz="3200" b="1">
                <a:solidFill>
                  <a:schemeClr val="tx1"/>
                </a:solidFill>
                <a:latin typeface="Verdana"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a:lstStyle>
          <a:p>
            <a:r>
              <a:rPr lang="zh-CN" altLang="en-US" kern="0" dirty="0" smtClean="0"/>
              <a:t>作业</a:t>
            </a:r>
            <a:r>
              <a:rPr lang="en-US" altLang="zh-CN" kern="0" dirty="0" smtClean="0"/>
              <a:t>2</a:t>
            </a:r>
            <a:r>
              <a:rPr lang="zh-CN" altLang="en-US" kern="0" dirty="0" smtClean="0"/>
              <a:t>：了解计算机操作系统</a:t>
            </a:r>
            <a:endParaRPr lang="zh-CN" altLang="en-US" kern="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3536950"/>
            <a:ext cx="187325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3536950"/>
            <a:ext cx="2016125"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600" y="1568450"/>
            <a:ext cx="172878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13" y="1557338"/>
            <a:ext cx="136842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0" y="5202238"/>
            <a:ext cx="19431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3788" y="3321050"/>
            <a:ext cx="124618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0" y="5283200"/>
            <a:ext cx="1871663"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2263" y="1649413"/>
            <a:ext cx="1439862"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2488" y="1581150"/>
            <a:ext cx="1295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2350" y="1557338"/>
            <a:ext cx="1584325"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3563" y="346392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63292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计算机的发展</a:t>
            </a:r>
            <a:r>
              <a:rPr lang="zh-CN" altLang="en-US" smtClean="0"/>
              <a:t>历史</a:t>
            </a:r>
            <a:endParaRPr lang="zh-CN" alt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539423"/>
              </p:ext>
            </p:extLst>
          </p:nvPr>
        </p:nvGraphicFramePr>
        <p:xfrm>
          <a:off x="381000" y="19050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p:cNvGrpSpPr/>
          <p:nvPr/>
        </p:nvGrpSpPr>
        <p:grpSpPr>
          <a:xfrm>
            <a:off x="46648" y="3717032"/>
            <a:ext cx="1729271" cy="2033539"/>
            <a:chOff x="46648" y="3717032"/>
            <a:chExt cx="1729271" cy="2033539"/>
          </a:xfrm>
        </p:grpSpPr>
        <p:pic>
          <p:nvPicPr>
            <p:cNvPr id="6" name="Picture 8" descr="http://t2.baidu.com/it/u=3360035464,387782331&amp;fm=15&amp;gp=0.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153" y="4804385"/>
              <a:ext cx="1440160" cy="9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W02007021233561839184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48" y="3717032"/>
              <a:ext cx="1729271" cy="102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p:nvPr/>
        </p:nvGrpSpPr>
        <p:grpSpPr>
          <a:xfrm>
            <a:off x="2555776" y="1255780"/>
            <a:ext cx="1685916" cy="2658947"/>
            <a:chOff x="2038671" y="1179580"/>
            <a:chExt cx="1685916" cy="2658947"/>
          </a:xfrm>
        </p:grpSpPr>
        <p:pic>
          <p:nvPicPr>
            <p:cNvPr id="8" name="Picture 10" descr="http://www.lencomputer.com/sk2007/lesson1_history/pic/gearCounte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38671" y="2396163"/>
              <a:ext cx="1669477" cy="144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gf0412130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5110" y="1179580"/>
              <a:ext cx="1669477" cy="103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2" descr="ASCC at Harvard (from lef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99735" y="897453"/>
            <a:ext cx="2538413" cy="20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1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3568" y="127686"/>
            <a:ext cx="7444736" cy="609600"/>
          </a:xfrm>
          <a:prstGeom prst="rect">
            <a:avLst/>
          </a:prstGeom>
        </p:spPr>
        <p:txBody>
          <a:bodyPr/>
          <a:lstStyle>
            <a:lvl1pPr algn="l" rtl="0" eaLnBrk="1" fontAlgn="base" hangingPunct="1">
              <a:spcBef>
                <a:spcPct val="0"/>
              </a:spcBef>
              <a:spcAft>
                <a:spcPct val="0"/>
              </a:spcAft>
              <a:defRPr sz="3200" b="1">
                <a:solidFill>
                  <a:schemeClr val="tx1"/>
                </a:solidFill>
                <a:latin typeface="微软雅黑" pitchFamily="34" charset="-122"/>
                <a:ea typeface="微软雅黑" pitchFamily="34" charset="-122"/>
                <a:cs typeface="+mj-cs"/>
              </a:defRPr>
            </a:lvl1pPr>
            <a:lvl2pPr algn="l" rtl="0" eaLnBrk="1" fontAlgn="base" hangingPunct="1">
              <a:spcBef>
                <a:spcPct val="0"/>
              </a:spcBef>
              <a:spcAft>
                <a:spcPct val="0"/>
              </a:spcAft>
              <a:defRPr sz="3200" b="1">
                <a:solidFill>
                  <a:schemeClr val="tx1"/>
                </a:solidFill>
                <a:latin typeface="Verdana" pitchFamily="34" charset="0"/>
              </a:defRPr>
            </a:lvl2pPr>
            <a:lvl3pPr algn="l" rtl="0" eaLnBrk="1" fontAlgn="base" hangingPunct="1">
              <a:spcBef>
                <a:spcPct val="0"/>
              </a:spcBef>
              <a:spcAft>
                <a:spcPct val="0"/>
              </a:spcAft>
              <a:defRPr sz="3200" b="1">
                <a:solidFill>
                  <a:schemeClr val="tx1"/>
                </a:solidFill>
                <a:latin typeface="Verdana" pitchFamily="34" charset="0"/>
              </a:defRPr>
            </a:lvl3pPr>
            <a:lvl4pPr algn="l" rtl="0" eaLnBrk="1" fontAlgn="base" hangingPunct="1">
              <a:spcBef>
                <a:spcPct val="0"/>
              </a:spcBef>
              <a:spcAft>
                <a:spcPct val="0"/>
              </a:spcAft>
              <a:defRPr sz="3200" b="1">
                <a:solidFill>
                  <a:schemeClr val="tx1"/>
                </a:solidFill>
                <a:latin typeface="Verdana" pitchFamily="34" charset="0"/>
              </a:defRPr>
            </a:lvl4pPr>
            <a:lvl5pPr algn="l" rtl="0" eaLnBrk="1" fontAlgn="base" hangingPunct="1">
              <a:spcBef>
                <a:spcPct val="0"/>
              </a:spcBef>
              <a:spcAft>
                <a:spcPct val="0"/>
              </a:spcAft>
              <a:defRPr sz="3200" b="1">
                <a:solidFill>
                  <a:schemeClr val="tx1"/>
                </a:solidFill>
                <a:latin typeface="Verdana"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a:lstStyle>
          <a:p>
            <a:r>
              <a:rPr lang="zh-CN" altLang="en-US" kern="0" dirty="0" smtClean="0"/>
              <a:t>作业</a:t>
            </a:r>
            <a:r>
              <a:rPr lang="en-US" altLang="zh-CN" kern="0" dirty="0" smtClean="0"/>
              <a:t>2</a:t>
            </a:r>
            <a:r>
              <a:rPr lang="zh-CN" altLang="en-US" kern="0" dirty="0" smtClean="0"/>
              <a:t>：了解计算机操作系统</a:t>
            </a:r>
            <a:endParaRPr lang="zh-CN" altLang="en-US" kern="0" dirty="0"/>
          </a:p>
        </p:txBody>
      </p:sp>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429000"/>
            <a:ext cx="1233488"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557338"/>
            <a:ext cx="1512887"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573463"/>
            <a:ext cx="14239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5300663"/>
            <a:ext cx="1439862"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73463"/>
            <a:ext cx="18002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5445125"/>
            <a:ext cx="12954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1700213"/>
            <a:ext cx="1944687"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025" y="5157788"/>
            <a:ext cx="15843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3500438"/>
            <a:ext cx="1512888"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1700213"/>
            <a:ext cx="12541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6"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1484313"/>
            <a:ext cx="1584325"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7"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4663" y="5229225"/>
            <a:ext cx="165576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480950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作业</a:t>
            </a:r>
            <a:r>
              <a:rPr lang="en-US" altLang="zh-CN" dirty="0" smtClean="0"/>
              <a:t>3</a:t>
            </a:r>
            <a:r>
              <a:rPr lang="zh-CN" altLang="en-US" dirty="0" smtClean="0"/>
              <a:t>：安装</a:t>
            </a:r>
            <a:r>
              <a:rPr lang="en-US" altLang="zh-CN" dirty="0" smtClean="0"/>
              <a:t>Python</a:t>
            </a:r>
            <a:endParaRPr lang="zh-CN" alt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参考</a:t>
            </a:r>
            <a:r>
              <a:rPr lang="en-US" altLang="zh-CN" dirty="0" smtClean="0"/>
              <a:t>cms.hit.edu.cn</a:t>
            </a:r>
            <a:r>
              <a:rPr lang="zh-CN" altLang="en-US" dirty="0" smtClean="0"/>
              <a:t>的视频安装、使用</a:t>
            </a:r>
            <a:r>
              <a:rPr lang="en-US" altLang="zh-CN" dirty="0" smtClean="0"/>
              <a:t>Python</a:t>
            </a:r>
          </a:p>
          <a:p>
            <a:r>
              <a:rPr lang="en-US" altLang="zh-CN" dirty="0" smtClean="0"/>
              <a:t>2.</a:t>
            </a:r>
            <a:r>
              <a:rPr lang="zh-CN" altLang="en-US" dirty="0" smtClean="0"/>
              <a:t>练习编写</a:t>
            </a:r>
            <a:r>
              <a:rPr lang="en-US" altLang="zh-CN" dirty="0" smtClean="0"/>
              <a:t>print</a:t>
            </a:r>
            <a:r>
              <a:rPr lang="zh-CN" altLang="en-US" dirty="0" smtClean="0"/>
              <a:t>语言并执行熟悉</a:t>
            </a:r>
            <a:r>
              <a:rPr lang="en-US" altLang="zh-CN" dirty="0" smtClean="0"/>
              <a:t>python</a:t>
            </a:r>
            <a:r>
              <a:rPr lang="zh-CN" altLang="en-US" dirty="0" smtClean="0"/>
              <a:t>运行环境</a:t>
            </a:r>
            <a:endParaRPr lang="en-US" altLang="zh-CN" dirty="0" smtClean="0"/>
          </a:p>
          <a:p>
            <a:pPr lvl="1"/>
            <a:r>
              <a:rPr lang="zh-CN" altLang="en-US" dirty="0"/>
              <a:t>例如</a:t>
            </a:r>
            <a:r>
              <a:rPr lang="zh-CN" altLang="en-US" dirty="0" smtClean="0"/>
              <a:t>：</a:t>
            </a:r>
            <a:endParaRPr lang="en-US" altLang="zh-CN" dirty="0" smtClean="0"/>
          </a:p>
          <a:p>
            <a:pPr marL="400050" lvl="1" indent="0">
              <a:buNone/>
            </a:pPr>
            <a:r>
              <a:rPr lang="en-US" altLang="zh-CN" dirty="0" smtClean="0"/>
              <a:t># </a:t>
            </a:r>
            <a:r>
              <a:rPr lang="en-US" altLang="zh-CN" dirty="0"/>
              <a:t>Display three </a:t>
            </a:r>
            <a:r>
              <a:rPr lang="en-US" altLang="zh-CN" dirty="0" smtClean="0"/>
              <a:t>messages</a:t>
            </a:r>
          </a:p>
          <a:p>
            <a:pPr marL="400050" lvl="1" indent="0">
              <a:buNone/>
            </a:pPr>
            <a:r>
              <a:rPr lang="en-US" altLang="zh-CN" dirty="0"/>
              <a:t>print("Welcome to Python")</a:t>
            </a:r>
          </a:p>
          <a:p>
            <a:pPr marL="400050" lvl="1" indent="0">
              <a:buNone/>
            </a:pPr>
            <a:r>
              <a:rPr lang="fr-FR" altLang="zh-CN" dirty="0"/>
              <a:t># </a:t>
            </a:r>
            <a:r>
              <a:rPr lang="fr-FR" altLang="zh-CN" dirty="0" err="1"/>
              <a:t>Compute</a:t>
            </a:r>
            <a:r>
              <a:rPr lang="fr-FR" altLang="zh-CN" dirty="0"/>
              <a:t> expression</a:t>
            </a:r>
          </a:p>
          <a:p>
            <a:pPr marL="400050" lvl="1" indent="0">
              <a:buNone/>
            </a:pPr>
            <a:r>
              <a:rPr lang="zh-CN" altLang="en-US" dirty="0" smtClean="0"/>
              <a:t>（</a:t>
            </a:r>
            <a:r>
              <a:rPr lang="fr-FR" altLang="zh-CN" dirty="0" smtClean="0"/>
              <a:t>10.5 </a:t>
            </a:r>
            <a:r>
              <a:rPr lang="fr-FR" altLang="zh-CN" dirty="0"/>
              <a:t>+ 2 * 3) / (45 – 3.5</a:t>
            </a:r>
            <a:r>
              <a:rPr lang="fr-FR" altLang="zh-CN" dirty="0" smtClean="0"/>
              <a:t>)</a:t>
            </a:r>
            <a:endParaRPr lang="en-US" altLang="zh-CN" dirty="0"/>
          </a:p>
          <a:p>
            <a:r>
              <a:rPr lang="en-US" altLang="zh-CN" dirty="0" smtClean="0"/>
              <a:t>3.</a:t>
            </a:r>
            <a:r>
              <a:rPr lang="zh-CN" altLang="en-US" dirty="0" smtClean="0"/>
              <a:t>根据注释阅读懂代码并运行下面代码，看懂后尝试自己编写代码画一个黑色的“圆”。</a:t>
            </a:r>
            <a:endParaRPr lang="en-US" altLang="zh-CN" dirty="0" smtClean="0"/>
          </a:p>
          <a:p>
            <a:r>
              <a:rPr lang="zh-CN" altLang="en-US" smtClean="0"/>
              <a:t>*</a:t>
            </a:r>
            <a:r>
              <a:rPr lang="en-US" altLang="zh-CN" smtClean="0"/>
              <a:t>4</a:t>
            </a:r>
            <a:r>
              <a:rPr lang="en-US" altLang="zh-CN" dirty="0" smtClean="0"/>
              <a:t>.</a:t>
            </a:r>
            <a:r>
              <a:rPr lang="zh-CN" altLang="en-US" dirty="0" smtClean="0"/>
              <a:t>熟悉键盘的键位和双手打字</a:t>
            </a:r>
            <a:endParaRPr lang="zh-CN" altLang="en-US" dirty="0"/>
          </a:p>
        </p:txBody>
      </p:sp>
    </p:spTree>
    <p:extLst>
      <p:ext uri="{BB962C8B-B14F-4D97-AF65-F5344CB8AC3E}">
        <p14:creationId xmlns:p14="http://schemas.microsoft.com/office/powerpoint/2010/main" val="239654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作业</a:t>
            </a:r>
            <a:r>
              <a:rPr lang="en-US" altLang="zh-CN" dirty="0" smtClean="0"/>
              <a:t>3.3</a:t>
            </a:r>
            <a:r>
              <a:rPr lang="zh-CN" altLang="en-US" dirty="0" smtClean="0"/>
              <a:t>代码</a:t>
            </a:r>
            <a:endParaRPr lang="zh-CN" altLang="en-US" dirty="0"/>
          </a:p>
        </p:txBody>
      </p:sp>
      <p:sp>
        <p:nvSpPr>
          <p:cNvPr id="3" name="Content Placeholder 2"/>
          <p:cNvSpPr>
            <a:spLocks noGrp="1"/>
          </p:cNvSpPr>
          <p:nvPr>
            <p:ph idx="1"/>
          </p:nvPr>
        </p:nvSpPr>
        <p:spPr>
          <a:xfrm>
            <a:off x="381000" y="1143000"/>
            <a:ext cx="8458200" cy="5715000"/>
          </a:xfrm>
        </p:spPr>
        <p:txBody>
          <a:bodyPr/>
          <a:lstStyle/>
          <a:p>
            <a:r>
              <a:rPr lang="en-US" altLang="zh-CN" sz="1200" dirty="0" smtClean="0"/>
              <a:t>import turtle</a:t>
            </a:r>
            <a:r>
              <a:rPr lang="zh-CN" altLang="en-US" sz="1200" dirty="0" smtClean="0"/>
              <a:t>      </a:t>
            </a:r>
            <a:r>
              <a:rPr lang="en-US" altLang="zh-CN" sz="1200" dirty="0" smtClean="0"/>
              <a:t>#</a:t>
            </a:r>
            <a:r>
              <a:rPr lang="zh-CN" altLang="en-US" sz="1200" dirty="0" smtClean="0"/>
              <a:t> </a:t>
            </a:r>
            <a:r>
              <a:rPr lang="en-US" altLang="zh-CN" sz="1200" dirty="0" smtClean="0"/>
              <a:t>import turtle module</a:t>
            </a:r>
            <a:endParaRPr lang="en-US" altLang="zh-CN" sz="1200" dirty="0"/>
          </a:p>
          <a:p>
            <a:r>
              <a:rPr lang="en-US" altLang="zh-CN" sz="1200" dirty="0" err="1" smtClean="0"/>
              <a:t>turtle.pensize</a:t>
            </a:r>
            <a:r>
              <a:rPr lang="en-US" altLang="zh-CN" sz="1200" dirty="0" smtClean="0"/>
              <a:t>(3</a:t>
            </a:r>
            <a:r>
              <a:rPr lang="en-US" altLang="zh-CN" sz="1200" dirty="0"/>
              <a:t>) # Set pen thickness to 3 pixels</a:t>
            </a:r>
          </a:p>
          <a:p>
            <a:r>
              <a:rPr lang="en-US" altLang="zh-CN" sz="1200" dirty="0" err="1"/>
              <a:t>turtle.penup</a:t>
            </a:r>
            <a:r>
              <a:rPr lang="en-US" altLang="zh-CN" sz="1200" dirty="0"/>
              <a:t>() # Pull the pen up</a:t>
            </a:r>
          </a:p>
          <a:p>
            <a:r>
              <a:rPr lang="en-US" altLang="zh-CN" sz="1200" dirty="0" err="1"/>
              <a:t>turtle.goto</a:t>
            </a:r>
            <a:r>
              <a:rPr lang="en-US" altLang="zh-CN" sz="1200" dirty="0"/>
              <a:t>(-200, -50)</a:t>
            </a:r>
          </a:p>
          <a:p>
            <a:r>
              <a:rPr lang="en-US" altLang="zh-CN" sz="1200" dirty="0" err="1"/>
              <a:t>turtle.pendown</a:t>
            </a:r>
            <a:r>
              <a:rPr lang="en-US" altLang="zh-CN" sz="1200" dirty="0"/>
              <a:t>() # Pull the pen down</a:t>
            </a:r>
          </a:p>
          <a:p>
            <a:r>
              <a:rPr lang="en-US" altLang="zh-CN" sz="1200" dirty="0" err="1"/>
              <a:t>turtle.begin_fill</a:t>
            </a:r>
            <a:r>
              <a:rPr lang="en-US" altLang="zh-CN" sz="1200" dirty="0"/>
              <a:t>() # Begin to fill color in a shape</a:t>
            </a:r>
          </a:p>
          <a:p>
            <a:r>
              <a:rPr lang="en-US" altLang="zh-CN" sz="1200" dirty="0" err="1"/>
              <a:t>turtle.color</a:t>
            </a:r>
            <a:r>
              <a:rPr lang="en-US" altLang="zh-CN" sz="1200" dirty="0"/>
              <a:t>("red")</a:t>
            </a:r>
          </a:p>
          <a:p>
            <a:r>
              <a:rPr lang="en-US" altLang="zh-CN" sz="1200" dirty="0" err="1"/>
              <a:t>turtle.circle</a:t>
            </a:r>
            <a:r>
              <a:rPr lang="en-US" altLang="zh-CN" sz="1200" dirty="0"/>
              <a:t>(40, steps = 3) # Draw a triangle</a:t>
            </a:r>
          </a:p>
          <a:p>
            <a:r>
              <a:rPr lang="en-US" altLang="zh-CN" sz="1200" dirty="0" err="1"/>
              <a:t>turtle.end_fill</a:t>
            </a:r>
            <a:r>
              <a:rPr lang="en-US" altLang="zh-CN" sz="1200" dirty="0"/>
              <a:t>() # Fill the shape</a:t>
            </a:r>
          </a:p>
          <a:p>
            <a:endParaRPr lang="en-US" altLang="zh-CN" sz="1200" dirty="0" smtClean="0"/>
          </a:p>
          <a:p>
            <a:r>
              <a:rPr lang="en-US" altLang="zh-CN" sz="1200" dirty="0" err="1" smtClean="0"/>
              <a:t>turtle.penup</a:t>
            </a:r>
            <a:r>
              <a:rPr lang="en-US" altLang="zh-CN" sz="1200" dirty="0"/>
              <a:t>()</a:t>
            </a:r>
          </a:p>
          <a:p>
            <a:r>
              <a:rPr lang="en-US" altLang="zh-CN" sz="1200" dirty="0" err="1"/>
              <a:t>turtle.goto</a:t>
            </a:r>
            <a:r>
              <a:rPr lang="en-US" altLang="zh-CN" sz="1200" dirty="0"/>
              <a:t>(0, -50)</a:t>
            </a:r>
          </a:p>
          <a:p>
            <a:r>
              <a:rPr lang="en-US" altLang="zh-CN" sz="1200" dirty="0" err="1"/>
              <a:t>turtle.pendown</a:t>
            </a:r>
            <a:r>
              <a:rPr lang="en-US" altLang="zh-CN" sz="1200" dirty="0"/>
              <a:t>()</a:t>
            </a:r>
          </a:p>
          <a:p>
            <a:r>
              <a:rPr lang="en-US" altLang="zh-CN" sz="1200" dirty="0" err="1"/>
              <a:t>turtle.begin_fill</a:t>
            </a:r>
            <a:r>
              <a:rPr lang="en-US" altLang="zh-CN" sz="1200" dirty="0"/>
              <a:t>() # Begin to fill color in a shape</a:t>
            </a:r>
          </a:p>
          <a:p>
            <a:r>
              <a:rPr lang="en-US" altLang="zh-CN" sz="1200" dirty="0" err="1"/>
              <a:t>turtle.color</a:t>
            </a:r>
            <a:r>
              <a:rPr lang="en-US" altLang="zh-CN" sz="1200" dirty="0"/>
              <a:t>("green")</a:t>
            </a:r>
          </a:p>
          <a:p>
            <a:r>
              <a:rPr lang="en-US" altLang="zh-CN" sz="1200" dirty="0" err="1"/>
              <a:t>turtle.circle</a:t>
            </a:r>
            <a:r>
              <a:rPr lang="en-US" altLang="zh-CN" sz="1200" dirty="0"/>
              <a:t>(40, steps = 5) # Draw a pentagon</a:t>
            </a:r>
          </a:p>
          <a:p>
            <a:r>
              <a:rPr lang="en-US" altLang="zh-CN" sz="1200" dirty="0" err="1"/>
              <a:t>turtle.end_fill</a:t>
            </a:r>
            <a:r>
              <a:rPr lang="en-US" altLang="zh-CN" sz="1200" dirty="0"/>
              <a:t>() # Fill the shape</a:t>
            </a:r>
          </a:p>
          <a:p>
            <a:endParaRPr lang="en-US" altLang="zh-CN" sz="1200" dirty="0"/>
          </a:p>
          <a:p>
            <a:r>
              <a:rPr lang="en-US" altLang="zh-CN" sz="1200" dirty="0" err="1"/>
              <a:t>turtle.penup</a:t>
            </a:r>
            <a:r>
              <a:rPr lang="en-US" altLang="zh-CN" sz="1200" dirty="0"/>
              <a:t>()</a:t>
            </a:r>
          </a:p>
          <a:p>
            <a:r>
              <a:rPr lang="en-US" altLang="zh-CN" sz="1200" dirty="0" err="1" smtClean="0"/>
              <a:t>turtle.goto</a:t>
            </a:r>
            <a:r>
              <a:rPr lang="en-US" altLang="zh-CN" sz="1200" dirty="0" smtClean="0"/>
              <a:t>(200</a:t>
            </a:r>
            <a:r>
              <a:rPr lang="en-US" altLang="zh-CN" sz="1200" dirty="0"/>
              <a:t>, -50)</a:t>
            </a:r>
          </a:p>
          <a:p>
            <a:r>
              <a:rPr lang="en-US" altLang="zh-CN" sz="1200" dirty="0" err="1"/>
              <a:t>turtle.pendown</a:t>
            </a:r>
            <a:r>
              <a:rPr lang="en-US" altLang="zh-CN" sz="1200" dirty="0"/>
              <a:t>()</a:t>
            </a:r>
          </a:p>
          <a:p>
            <a:r>
              <a:rPr lang="en-US" altLang="zh-CN" sz="1200" dirty="0" err="1"/>
              <a:t>turtle.begin_fill</a:t>
            </a:r>
            <a:r>
              <a:rPr lang="en-US" altLang="zh-CN" sz="1200" dirty="0"/>
              <a:t>() # Begin to fill color in a shape</a:t>
            </a:r>
          </a:p>
          <a:p>
            <a:r>
              <a:rPr lang="en-US" altLang="zh-CN" sz="1200" dirty="0" err="1"/>
              <a:t>turtle.color</a:t>
            </a:r>
            <a:r>
              <a:rPr lang="en-US" altLang="zh-CN" sz="1200" dirty="0"/>
              <a:t>("yellow")</a:t>
            </a:r>
          </a:p>
          <a:p>
            <a:r>
              <a:rPr lang="en-US" altLang="zh-CN" sz="1200" dirty="0" err="1"/>
              <a:t>turtle.circle</a:t>
            </a:r>
            <a:r>
              <a:rPr lang="en-US" altLang="zh-CN" sz="1200" dirty="0"/>
              <a:t>(40, steps = 6) # Draw a hexagon</a:t>
            </a:r>
          </a:p>
          <a:p>
            <a:r>
              <a:rPr lang="en-US" altLang="zh-CN" sz="1200" dirty="0" err="1"/>
              <a:t>turtle.end_fill</a:t>
            </a:r>
            <a:r>
              <a:rPr lang="en-US" altLang="zh-CN" sz="1200" dirty="0"/>
              <a:t>() # Fill the shape</a:t>
            </a:r>
            <a:endParaRPr lang="zh-CN" altLang="en-US" sz="1200" dirty="0"/>
          </a:p>
        </p:txBody>
      </p:sp>
    </p:spTree>
    <p:extLst>
      <p:ext uri="{BB962C8B-B14F-4D97-AF65-F5344CB8AC3E}">
        <p14:creationId xmlns:p14="http://schemas.microsoft.com/office/powerpoint/2010/main" val="2945015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p:txBody>
          <a:bodyPr/>
          <a:lstStyle/>
          <a:p>
            <a:pPr algn="ctr"/>
            <a:r>
              <a:rPr lang="en-US" altLang="ko-KR"/>
              <a:t>Thank you</a:t>
            </a:r>
          </a:p>
        </p:txBody>
      </p:sp>
      <p:sp>
        <p:nvSpPr>
          <p:cNvPr id="71683" name="Rectangle 3"/>
          <p:cNvSpPr>
            <a:spLocks noGrp="1" noChangeArrowheads="1"/>
          </p:cNvSpPr>
          <p:nvPr>
            <p:ph type="subTitle" idx="1"/>
          </p:nvPr>
        </p:nvSpPr>
        <p:spPr bwMode="auto">
          <a:xfrm>
            <a:off x="1371600" y="4419600"/>
            <a:ext cx="6400800" cy="1752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gn="ctr">
              <a:buFont typeface="Wingdings" pitchFamily="2" charset="2"/>
              <a:buNone/>
            </a:pPr>
            <a:endParaRPr lang="ko-KR" altLang="en-US" sz="2000" b="0">
              <a:ea typeface="굴림" pitchFamily="50"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计算机的发展</a:t>
            </a:r>
            <a:r>
              <a:rPr lang="zh-CN" altLang="en-US" dirty="0" smtClean="0"/>
              <a:t>历史 </a:t>
            </a:r>
            <a:endParaRPr lang="zh-CN" altLang="en-US" dirty="0"/>
          </a:p>
        </p:txBody>
      </p:sp>
      <p:sp>
        <p:nvSpPr>
          <p:cNvPr id="3" name="内容占位符 2"/>
          <p:cNvSpPr>
            <a:spLocks noGrp="1"/>
          </p:cNvSpPr>
          <p:nvPr>
            <p:ph idx="1"/>
          </p:nvPr>
        </p:nvSpPr>
        <p:spPr>
          <a:xfrm>
            <a:off x="179512" y="1143000"/>
            <a:ext cx="8458200" cy="4953000"/>
          </a:xfrm>
        </p:spPr>
        <p:txBody>
          <a:bodyPr/>
          <a:lstStyle/>
          <a:p>
            <a:r>
              <a:rPr lang="zh-CN" altLang="en-US" dirty="0" smtClean="0"/>
              <a:t>电子计算机</a:t>
            </a:r>
            <a:endParaRPr lang="en-US" altLang="zh-CN" dirty="0" smtClean="0"/>
          </a:p>
          <a:p>
            <a:pPr lvl="1"/>
            <a:r>
              <a:rPr lang="en-US" altLang="zh-CN" dirty="0"/>
              <a:t>1946</a:t>
            </a:r>
            <a:r>
              <a:rPr lang="zh-CN" altLang="en-US" dirty="0" smtClean="0"/>
              <a:t>年，美国</a:t>
            </a:r>
            <a:r>
              <a:rPr lang="zh-CN" altLang="en-US" dirty="0"/>
              <a:t>宾西法尼亚大学摩尔学院</a:t>
            </a:r>
            <a:r>
              <a:rPr lang="zh-CN" altLang="en-US" dirty="0" smtClean="0"/>
              <a:t>教授</a:t>
            </a:r>
            <a:r>
              <a:rPr lang="en-US" altLang="zh-CN" dirty="0" smtClean="0"/>
              <a:t>J</a:t>
            </a:r>
            <a:r>
              <a:rPr lang="en-US" altLang="zh-CN" dirty="0"/>
              <a:t>. </a:t>
            </a:r>
            <a:r>
              <a:rPr lang="en-US" altLang="zh-CN" dirty="0" err="1" smtClean="0"/>
              <a:t>Mauchiy</a:t>
            </a:r>
            <a:r>
              <a:rPr lang="zh-CN" altLang="en-US" dirty="0" smtClean="0"/>
              <a:t>和</a:t>
            </a:r>
            <a:r>
              <a:rPr lang="en-US" altLang="zh-CN" dirty="0" err="1" smtClean="0"/>
              <a:t>J.Eckert</a:t>
            </a:r>
            <a:endParaRPr lang="en-US" altLang="zh-CN" dirty="0" smtClean="0"/>
          </a:p>
          <a:p>
            <a:pPr lvl="1"/>
            <a:r>
              <a:rPr lang="zh-CN" altLang="en-US" dirty="0"/>
              <a:t> 第一台电子计算机（</a:t>
            </a:r>
            <a:r>
              <a:rPr lang="en-US" altLang="zh-CN" dirty="0"/>
              <a:t>ENIAC</a:t>
            </a:r>
            <a:r>
              <a:rPr lang="zh-CN" altLang="en-US" dirty="0"/>
              <a:t>）</a:t>
            </a:r>
          </a:p>
          <a:p>
            <a:pPr lvl="2"/>
            <a:r>
              <a:rPr lang="zh-CN" altLang="en-US" dirty="0" smtClean="0"/>
              <a:t>数以万计的电子器件</a:t>
            </a:r>
            <a:endParaRPr lang="en-US" altLang="zh-CN" dirty="0" smtClean="0"/>
          </a:p>
          <a:p>
            <a:pPr lvl="2"/>
            <a:r>
              <a:rPr lang="zh-CN" altLang="en-US" dirty="0" smtClean="0"/>
              <a:t>占地</a:t>
            </a:r>
            <a:r>
              <a:rPr lang="en-US" altLang="zh-CN" dirty="0" smtClean="0"/>
              <a:t>170</a:t>
            </a:r>
            <a:r>
              <a:rPr lang="zh-CN" altLang="en-US" dirty="0"/>
              <a:t>平方米</a:t>
            </a:r>
            <a:r>
              <a:rPr lang="zh-CN" altLang="en-US" dirty="0" smtClean="0"/>
              <a:t>左右</a:t>
            </a:r>
            <a:endParaRPr lang="en-US" altLang="zh-CN" dirty="0" smtClean="0"/>
          </a:p>
          <a:p>
            <a:pPr lvl="2"/>
            <a:r>
              <a:rPr lang="zh-CN" altLang="en-US" dirty="0" smtClean="0"/>
              <a:t>总重</a:t>
            </a:r>
            <a:r>
              <a:rPr lang="zh-CN" altLang="en-US" dirty="0"/>
              <a:t>量达到</a:t>
            </a:r>
            <a:r>
              <a:rPr lang="en-US" altLang="zh-CN" dirty="0"/>
              <a:t>30</a:t>
            </a:r>
            <a:r>
              <a:rPr lang="zh-CN" altLang="en-US" dirty="0" smtClean="0"/>
              <a:t>吨</a:t>
            </a:r>
            <a:endParaRPr lang="en-US" altLang="zh-CN" dirty="0" smtClean="0"/>
          </a:p>
          <a:p>
            <a:pPr lvl="2"/>
            <a:r>
              <a:rPr lang="zh-CN" altLang="en-US" dirty="0" smtClean="0"/>
              <a:t>达到</a:t>
            </a:r>
            <a:r>
              <a:rPr lang="zh-CN" altLang="en-US" dirty="0"/>
              <a:t>每秒钟</a:t>
            </a:r>
            <a:r>
              <a:rPr lang="en-US" altLang="zh-CN" dirty="0"/>
              <a:t>5000</a:t>
            </a:r>
            <a:r>
              <a:rPr lang="zh-CN" altLang="en-US" dirty="0"/>
              <a:t>次</a:t>
            </a:r>
            <a:r>
              <a:rPr lang="zh-CN" altLang="en-US" dirty="0" smtClean="0"/>
              <a:t>加法</a:t>
            </a:r>
            <a:endParaRPr lang="zh-CN" altLang="en-US" dirty="0"/>
          </a:p>
          <a:p>
            <a:pPr lvl="2"/>
            <a:endParaRPr lang="zh-CN" altLang="en-US" dirty="0"/>
          </a:p>
          <a:p>
            <a:pPr lvl="1"/>
            <a:endParaRPr lang="zh-CN" altLang="en-US" dirty="0"/>
          </a:p>
        </p:txBody>
      </p:sp>
      <p:pic>
        <p:nvPicPr>
          <p:cNvPr id="4" name="Picture 15" descr="ENIAC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536" y="3068960"/>
            <a:ext cx="4176464" cy="268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001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电子计</a:t>
            </a:r>
            <a:r>
              <a:rPr lang="zh-CN" altLang="en-US" dirty="0"/>
              <a:t>算机的发</a:t>
            </a:r>
            <a:r>
              <a:rPr lang="zh-CN" altLang="en-US" dirty="0" smtClean="0"/>
              <a:t>展历程</a:t>
            </a:r>
            <a:endParaRPr lang="zh-CN"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32858756"/>
              </p:ext>
            </p:extLst>
          </p:nvPr>
        </p:nvGraphicFramePr>
        <p:xfrm>
          <a:off x="397350" y="2204864"/>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p:cNvGrpSpPr/>
          <p:nvPr/>
        </p:nvGrpSpPr>
        <p:grpSpPr>
          <a:xfrm>
            <a:off x="-35621" y="3108189"/>
            <a:ext cx="3023271" cy="2587753"/>
            <a:chOff x="423657" y="2865230"/>
            <a:chExt cx="3059832" cy="2587753"/>
          </a:xfrm>
        </p:grpSpPr>
        <p:pic>
          <p:nvPicPr>
            <p:cNvPr id="8" name="Picture 15" descr="ENIAC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708" y="2865230"/>
              <a:ext cx="2706263" cy="173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23657" y="4806652"/>
              <a:ext cx="3059832" cy="646331"/>
            </a:xfrm>
            <a:prstGeom prst="rect">
              <a:avLst/>
            </a:prstGeom>
          </p:spPr>
          <p:txBody>
            <a:bodyPr wrap="square">
              <a:spAutoFit/>
            </a:bodyPr>
            <a:lstStyle/>
            <a:p>
              <a:endParaRPr lang="zh-CN" altLang="en-US" sz="3600" dirty="0"/>
            </a:p>
          </p:txBody>
        </p:sp>
      </p:grpSp>
      <p:pic>
        <p:nvPicPr>
          <p:cNvPr id="9" name="Picture 10" descr="pgf0412130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1903" y="785214"/>
            <a:ext cx="2091494" cy="23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4764" y="0"/>
            <a:ext cx="2267326" cy="243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11">
            <a:extLst>
              <a:ext uri="{28A0092B-C50C-407E-A947-70E740481C1C}">
                <a14:useLocalDpi xmlns:a14="http://schemas.microsoft.com/office/drawing/2010/main" val="0"/>
              </a:ext>
            </a:extLst>
          </a:blip>
          <a:srcRect l="1039" t="2094" r="72958"/>
          <a:stretch>
            <a:fillRect/>
          </a:stretch>
        </p:blipFill>
        <p:spPr bwMode="auto">
          <a:xfrm>
            <a:off x="300203" y="4845881"/>
            <a:ext cx="1036759" cy="171432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808" y="2924944"/>
            <a:ext cx="762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41664" y="2536839"/>
            <a:ext cx="1699463" cy="114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descr="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4518" y="2096765"/>
            <a:ext cx="1233786" cy="123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45817" y="620688"/>
            <a:ext cx="2070428" cy="171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94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barn(inVertical)">
                                      <p:cBhvr>
                                        <p:cTn id="32" dur="500"/>
                                        <p:tgtEl>
                                          <p:spTgt spid="20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Effect transition="in" filter="fade">
                                      <p:cBhvr>
                                        <p:cTn id="37" dur="500"/>
                                        <p:tgtEl>
                                          <p:spTgt spid="20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计算机的发展</a:t>
            </a:r>
            <a:r>
              <a:rPr lang="zh-CN" altLang="en-US" dirty="0" smtClean="0"/>
              <a:t>历史</a:t>
            </a:r>
            <a:endParaRPr lang="zh-CN" altLang="en-US" dirty="0"/>
          </a:p>
        </p:txBody>
      </p:sp>
      <p:sp>
        <p:nvSpPr>
          <p:cNvPr id="7" name="Text Box 2"/>
          <p:cNvSpPr txBox="1">
            <a:spLocks noChangeArrowheads="1"/>
          </p:cNvSpPr>
          <p:nvPr/>
        </p:nvSpPr>
        <p:spPr bwMode="auto">
          <a:xfrm>
            <a:off x="261938" y="2452688"/>
            <a:ext cx="4937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a:solidFill>
                  <a:srgbClr val="5F5F5F"/>
                </a:solidFill>
                <a:ea typeface="幼圆" pitchFamily="49" charset="-122"/>
              </a:rPr>
              <a:t>晶</a:t>
            </a:r>
          </a:p>
          <a:p>
            <a:pPr eaLnBrk="1" hangingPunct="1"/>
            <a:r>
              <a:rPr lang="zh-CN" altLang="en-US" b="1">
                <a:solidFill>
                  <a:srgbClr val="5F5F5F"/>
                </a:solidFill>
                <a:ea typeface="幼圆" pitchFamily="49" charset="-122"/>
              </a:rPr>
              <a:t>体</a:t>
            </a:r>
          </a:p>
          <a:p>
            <a:pPr eaLnBrk="1" hangingPunct="1"/>
            <a:r>
              <a:rPr lang="zh-CN" altLang="en-US" b="1">
                <a:solidFill>
                  <a:srgbClr val="5F5F5F"/>
                </a:solidFill>
                <a:ea typeface="幼圆" pitchFamily="49" charset="-122"/>
              </a:rPr>
              <a:t>管</a:t>
            </a:r>
          </a:p>
          <a:p>
            <a:pPr eaLnBrk="1" hangingPunct="1"/>
            <a:r>
              <a:rPr lang="zh-CN" altLang="en-US" b="1">
                <a:solidFill>
                  <a:srgbClr val="5F5F5F"/>
                </a:solidFill>
                <a:ea typeface="幼圆" pitchFamily="49" charset="-122"/>
              </a:rPr>
              <a:t>数</a:t>
            </a:r>
          </a:p>
        </p:txBody>
      </p:sp>
      <p:grpSp>
        <p:nvGrpSpPr>
          <p:cNvPr id="8" name="Group 3"/>
          <p:cNvGrpSpPr>
            <a:grpSpLocks/>
          </p:cNvGrpSpPr>
          <p:nvPr/>
        </p:nvGrpSpPr>
        <p:grpSpPr bwMode="auto">
          <a:xfrm>
            <a:off x="8096250" y="1676400"/>
            <a:ext cx="939800" cy="3786188"/>
            <a:chOff x="0" y="0"/>
            <a:chExt cx="592" cy="2385"/>
          </a:xfrm>
        </p:grpSpPr>
        <p:sp>
          <p:nvSpPr>
            <p:cNvPr id="9" name="Text Box 4"/>
            <p:cNvSpPr txBox="1">
              <a:spLocks noChangeArrowheads="1"/>
            </p:cNvSpPr>
            <p:nvPr/>
          </p:nvSpPr>
          <p:spPr bwMode="auto">
            <a:xfrm>
              <a:off x="0" y="0"/>
              <a:ext cx="311"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a:solidFill>
                    <a:srgbClr val="5F5F5F"/>
                  </a:solidFill>
                  <a:ea typeface="幼圆" pitchFamily="49" charset="-122"/>
                </a:rPr>
                <a:t>单</a:t>
              </a:r>
            </a:p>
            <a:p>
              <a:pPr eaLnBrk="1" hangingPunct="1"/>
              <a:r>
                <a:rPr lang="zh-CN" altLang="en-US" b="1">
                  <a:solidFill>
                    <a:srgbClr val="5F5F5F"/>
                  </a:solidFill>
                  <a:ea typeface="幼圆" pitchFamily="49" charset="-122"/>
                </a:rPr>
                <a:t>位</a:t>
              </a:r>
            </a:p>
            <a:p>
              <a:pPr eaLnBrk="1" hangingPunct="1"/>
              <a:r>
                <a:rPr lang="zh-CN" altLang="en-US" b="1">
                  <a:solidFill>
                    <a:srgbClr val="5F5F5F"/>
                  </a:solidFill>
                  <a:ea typeface="幼圆" pitchFamily="49" charset="-122"/>
                </a:rPr>
                <a:t>时</a:t>
              </a:r>
            </a:p>
            <a:p>
              <a:pPr eaLnBrk="1" hangingPunct="1"/>
              <a:r>
                <a:rPr lang="zh-CN" altLang="en-US" b="1">
                  <a:solidFill>
                    <a:srgbClr val="5F5F5F"/>
                  </a:solidFill>
                  <a:ea typeface="幼圆" pitchFamily="49" charset="-122"/>
                </a:rPr>
                <a:t>间</a:t>
              </a:r>
            </a:p>
            <a:p>
              <a:pPr eaLnBrk="1" hangingPunct="1"/>
              <a:r>
                <a:rPr lang="zh-CN" altLang="en-US" b="1">
                  <a:solidFill>
                    <a:srgbClr val="5F5F5F"/>
                  </a:solidFill>
                  <a:ea typeface="幼圆" pitchFamily="49" charset="-122"/>
                </a:rPr>
                <a:t>执</a:t>
              </a:r>
            </a:p>
            <a:p>
              <a:pPr eaLnBrk="1" hangingPunct="1"/>
              <a:r>
                <a:rPr lang="zh-CN" altLang="en-US" b="1">
                  <a:solidFill>
                    <a:srgbClr val="5F5F5F"/>
                  </a:solidFill>
                  <a:ea typeface="幼圆" pitchFamily="49" charset="-122"/>
                </a:rPr>
                <a:t>行</a:t>
              </a:r>
            </a:p>
            <a:p>
              <a:pPr eaLnBrk="1" hangingPunct="1"/>
              <a:r>
                <a:rPr lang="zh-CN" altLang="en-US" b="1">
                  <a:solidFill>
                    <a:srgbClr val="5F5F5F"/>
                  </a:solidFill>
                  <a:ea typeface="幼圆" pitchFamily="49" charset="-122"/>
                </a:rPr>
                <a:t>的</a:t>
              </a:r>
            </a:p>
            <a:p>
              <a:pPr eaLnBrk="1" hangingPunct="1"/>
              <a:r>
                <a:rPr lang="zh-CN" altLang="en-US" b="1">
                  <a:solidFill>
                    <a:srgbClr val="5F5F5F"/>
                  </a:solidFill>
                  <a:ea typeface="幼圆" pitchFamily="49" charset="-122"/>
                </a:rPr>
                <a:t>指</a:t>
              </a:r>
            </a:p>
            <a:p>
              <a:pPr eaLnBrk="1" hangingPunct="1"/>
              <a:r>
                <a:rPr lang="zh-CN" altLang="en-US" b="1">
                  <a:solidFill>
                    <a:srgbClr val="5F5F5F"/>
                  </a:solidFill>
                  <a:ea typeface="幼圆" pitchFamily="49" charset="-122"/>
                </a:rPr>
                <a:t>令</a:t>
              </a:r>
            </a:p>
            <a:p>
              <a:pPr eaLnBrk="1" hangingPunct="1"/>
              <a:r>
                <a:rPr lang="zh-CN" altLang="en-US" b="1">
                  <a:solidFill>
                    <a:srgbClr val="5F5F5F"/>
                  </a:solidFill>
                  <a:ea typeface="幼圆" pitchFamily="49" charset="-122"/>
                </a:rPr>
                <a:t>数</a:t>
              </a:r>
            </a:p>
          </p:txBody>
        </p:sp>
        <p:sp>
          <p:nvSpPr>
            <p:cNvPr id="10" name="Text Box 5"/>
            <p:cNvSpPr txBox="1">
              <a:spLocks noChangeArrowheads="1"/>
            </p:cNvSpPr>
            <p:nvPr/>
          </p:nvSpPr>
          <p:spPr bwMode="auto">
            <a:xfrm>
              <a:off x="301" y="739"/>
              <a:ext cx="291"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b="1">
                  <a:solidFill>
                    <a:srgbClr val="5F5F5F"/>
                  </a:solidFill>
                  <a:ea typeface="幼圆" pitchFamily="49" charset="-122"/>
                </a:rPr>
                <a:t>百万条</a:t>
              </a:r>
              <a:r>
                <a:rPr lang="en-US" altLang="zh-CN" sz="1800" b="1">
                  <a:solidFill>
                    <a:srgbClr val="5F5F5F"/>
                  </a:solidFill>
                  <a:ea typeface="幼圆" pitchFamily="49" charset="-122"/>
                </a:rPr>
                <a:t>/</a:t>
              </a:r>
              <a:r>
                <a:rPr lang="zh-CN" altLang="en-US" sz="1800" b="1">
                  <a:solidFill>
                    <a:srgbClr val="5F5F5F"/>
                  </a:solidFill>
                  <a:ea typeface="幼圆" pitchFamily="49" charset="-122"/>
                </a:rPr>
                <a:t>每秒</a:t>
              </a:r>
              <a:endParaRPr lang="zh-CN" altLang="en-US" b="1">
                <a:solidFill>
                  <a:srgbClr val="5F5F5F"/>
                </a:solidFill>
                <a:ea typeface="幼圆" pitchFamily="49" charset="-122"/>
              </a:endParaRPr>
            </a:p>
          </p:txBody>
        </p:sp>
      </p:grpSp>
      <p:sp>
        <p:nvSpPr>
          <p:cNvPr id="11" name="Text Box 6"/>
          <p:cNvSpPr txBox="1">
            <a:spLocks noChangeArrowheads="1"/>
          </p:cNvSpPr>
          <p:nvPr/>
        </p:nvSpPr>
        <p:spPr bwMode="auto">
          <a:xfrm>
            <a:off x="2124075" y="6021388"/>
            <a:ext cx="4913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b="1" dirty="0">
                <a:solidFill>
                  <a:srgbClr val="5F5F5F"/>
                </a:solidFill>
                <a:ea typeface="幼圆" pitchFamily="49" charset="-122"/>
              </a:rPr>
              <a:t>每</a:t>
            </a:r>
            <a:r>
              <a:rPr lang="en-US" altLang="zh-CN" sz="2800" b="1" dirty="0">
                <a:solidFill>
                  <a:srgbClr val="5F5F5F"/>
                </a:solidFill>
                <a:ea typeface="幼圆" pitchFamily="49" charset="-122"/>
              </a:rPr>
              <a:t>18</a:t>
            </a:r>
            <a:r>
              <a:rPr lang="zh-CN" altLang="en-US" sz="2800" b="1" dirty="0">
                <a:solidFill>
                  <a:srgbClr val="5F5F5F"/>
                </a:solidFill>
                <a:ea typeface="幼圆" pitchFamily="49" charset="-122"/>
              </a:rPr>
              <a:t>个月芯片能力增长一倍。</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l="2251" t="1683"/>
          <a:stretch>
            <a:fillRect/>
          </a:stretch>
        </p:blipFill>
        <p:spPr bwMode="auto">
          <a:xfrm>
            <a:off x="900113" y="1196975"/>
            <a:ext cx="72009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3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268760"/>
            <a:ext cx="7992888" cy="830997"/>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zh-CN" altLang="en-US"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rPr>
              <a:t>计</a:t>
            </a:r>
            <a:r>
              <a:rPr lang="zh-CN" alt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rPr>
              <a:t>算</a:t>
            </a:r>
            <a:r>
              <a:rPr lang="zh-CN" altLang="en-US"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rPr>
              <a:t>机有哪几部分组成？</a:t>
            </a:r>
            <a:endParaRPr lang="zh-CN" alt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charset="0"/>
              <a:ea typeface="隶书" pitchFamily="49" charset="-122"/>
            </a:endParaRPr>
          </a:p>
        </p:txBody>
      </p:sp>
      <p:pic>
        <p:nvPicPr>
          <p:cNvPr id="3" name="Picture 13" descr="http://pic1a.nipic.com/2008-11-25/2008112521849330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325" y="2781300"/>
            <a:ext cx="2160588"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descr="http://www.cnfamily.com/family/res_base/jeecms_com_www/upload/article/image/2010_3/8_20/2o9hgd311gg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3749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9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a:t>
            </a:r>
            <a:r>
              <a:rPr lang="zh-CN" altLang="en-US" dirty="0" smtClean="0"/>
              <a:t>机</a:t>
            </a:r>
            <a:endParaRPr lang="zh-CN" altLang="en-US" dirty="0"/>
          </a:p>
        </p:txBody>
      </p:sp>
      <p:sp>
        <p:nvSpPr>
          <p:cNvPr id="3" name="内容占位符 2"/>
          <p:cNvSpPr>
            <a:spLocks noGrp="1"/>
          </p:cNvSpPr>
          <p:nvPr>
            <p:ph idx="1"/>
          </p:nvPr>
        </p:nvSpPr>
        <p:spPr>
          <a:xfrm>
            <a:off x="381000" y="1143000"/>
            <a:ext cx="8458200" cy="1637928"/>
          </a:xfrm>
        </p:spPr>
        <p:txBody>
          <a:bodyPr/>
          <a:lstStyle/>
          <a:p>
            <a:r>
              <a:rPr lang="zh-CN" altLang="en-US" b="0" dirty="0" smtClean="0"/>
              <a:t>计算机，也被称之为“电脑”，是一种能够按照</a:t>
            </a:r>
            <a:r>
              <a:rPr lang="zh-CN" altLang="en-US" dirty="0" smtClean="0">
                <a:solidFill>
                  <a:schemeClr val="accent6">
                    <a:lumMod val="50000"/>
                  </a:schemeClr>
                </a:solidFill>
              </a:rPr>
              <a:t>事先存储的程序</a:t>
            </a:r>
            <a:r>
              <a:rPr lang="zh-CN" altLang="en-US" b="0" dirty="0" smtClean="0"/>
              <a:t>自动、高效地对</a:t>
            </a:r>
            <a:r>
              <a:rPr lang="zh-CN" altLang="en-US" dirty="0" smtClean="0">
                <a:solidFill>
                  <a:srgbClr val="FF0000"/>
                </a:solidFill>
              </a:rPr>
              <a:t>数据进行输入、处理、存储和输出</a:t>
            </a:r>
            <a:r>
              <a:rPr lang="zh-CN" altLang="en-US" b="0" dirty="0" smtClean="0"/>
              <a:t>的系统</a:t>
            </a:r>
            <a:endParaRPr lang="en-US" altLang="zh-CN" b="0" dirty="0" smtClean="0"/>
          </a:p>
          <a:p>
            <a:endParaRPr lang="zh-CN" altLang="en-US" dirty="0" smtClean="0">
              <a:ea typeface="幼圆" pitchFamily="49" charset="-122"/>
            </a:endParaRPr>
          </a:p>
          <a:p>
            <a:pPr lvl="1"/>
            <a:endParaRPr lang="zh-CN" altLang="en-US" dirty="0"/>
          </a:p>
        </p:txBody>
      </p:sp>
      <p:grpSp>
        <p:nvGrpSpPr>
          <p:cNvPr id="7" name="Group 6"/>
          <p:cNvGrpSpPr/>
          <p:nvPr/>
        </p:nvGrpSpPr>
        <p:grpSpPr>
          <a:xfrm>
            <a:off x="673036" y="2715139"/>
            <a:ext cx="5614458" cy="2144177"/>
            <a:chOff x="1374612" y="2780928"/>
            <a:chExt cx="5614458" cy="2144177"/>
          </a:xfrm>
        </p:grpSpPr>
        <p:sp>
          <p:nvSpPr>
            <p:cNvPr id="4" name="Left Brace 3"/>
            <p:cNvSpPr/>
            <p:nvPr/>
          </p:nvSpPr>
          <p:spPr bwMode="auto">
            <a:xfrm>
              <a:off x="2123728" y="3096835"/>
              <a:ext cx="648072" cy="1440160"/>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charset="0"/>
              </a:endParaRPr>
            </a:p>
          </p:txBody>
        </p:sp>
        <p:sp>
          <p:nvSpPr>
            <p:cNvPr id="5" name="Rectangle 4"/>
            <p:cNvSpPr/>
            <p:nvPr/>
          </p:nvSpPr>
          <p:spPr>
            <a:xfrm>
              <a:off x="2417070" y="3032085"/>
              <a:ext cx="4572000" cy="1569660"/>
            </a:xfrm>
            <a:prstGeom prst="rect">
              <a:avLst/>
            </a:prstGeom>
          </p:spPr>
          <p:txBody>
            <a:bodyPr>
              <a:spAutoFit/>
            </a:bodyPr>
            <a:lstStyle/>
            <a:p>
              <a:pPr lvl="1"/>
              <a:r>
                <a:rPr lang="zh-CN" altLang="en-US" sz="3200" dirty="0"/>
                <a:t>硬件：计算机的躯壳</a:t>
              </a:r>
              <a:endParaRPr lang="en-US" altLang="zh-CN" sz="3200" dirty="0"/>
            </a:p>
            <a:p>
              <a:pPr lvl="1"/>
              <a:endParaRPr lang="zh-CN" altLang="en-US" sz="3200" dirty="0"/>
            </a:p>
            <a:p>
              <a:pPr lvl="1"/>
              <a:r>
                <a:rPr lang="zh-CN" altLang="en-US" sz="3200" dirty="0"/>
                <a:t>软件：计算机的灵魂</a:t>
              </a:r>
            </a:p>
          </p:txBody>
        </p:sp>
        <p:sp>
          <p:nvSpPr>
            <p:cNvPr id="6" name="TextBox 5"/>
            <p:cNvSpPr txBox="1"/>
            <p:nvPr/>
          </p:nvSpPr>
          <p:spPr>
            <a:xfrm>
              <a:off x="1374612" y="2780928"/>
              <a:ext cx="677108" cy="2144177"/>
            </a:xfrm>
            <a:prstGeom prst="rect">
              <a:avLst/>
            </a:prstGeom>
            <a:noFill/>
          </p:spPr>
          <p:txBody>
            <a:bodyPr vert="eaVert" wrap="none" rtlCol="0">
              <a:spAutoFit/>
            </a:bodyPr>
            <a:lstStyle/>
            <a:p>
              <a:r>
                <a:rPr lang="zh-CN" altLang="en-US" sz="3200" dirty="0" smtClean="0"/>
                <a:t>计算机系统</a:t>
              </a:r>
              <a:endParaRPr lang="zh-CN" altLang="en-US" sz="3200" dirty="0"/>
            </a:p>
          </p:txBody>
        </p:sp>
      </p:grpSp>
      <p:pic>
        <p:nvPicPr>
          <p:cNvPr id="8" name="Picture 7"/>
          <p:cNvPicPr>
            <a:picLocks noChangeAspect="1"/>
          </p:cNvPicPr>
          <p:nvPr/>
        </p:nvPicPr>
        <p:blipFill>
          <a:blip r:embed="rId2"/>
          <a:stretch>
            <a:fillRect/>
          </a:stretch>
        </p:blipFill>
        <p:spPr>
          <a:xfrm>
            <a:off x="5508104" y="4859316"/>
            <a:ext cx="3483214" cy="1847056"/>
          </a:xfrm>
          <a:prstGeom prst="rect">
            <a:avLst/>
          </a:prstGeom>
        </p:spPr>
      </p:pic>
    </p:spTree>
    <p:extLst>
      <p:ext uri="{BB962C8B-B14F-4D97-AF65-F5344CB8AC3E}">
        <p14:creationId xmlns:p14="http://schemas.microsoft.com/office/powerpoint/2010/main" val="39031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1"/>
          <p:cNvSpPr txBox="1">
            <a:spLocks/>
          </p:cNvSpPr>
          <p:nvPr/>
        </p:nvSpPr>
        <p:spPr>
          <a:xfrm>
            <a:off x="683568" y="127686"/>
            <a:ext cx="7444736" cy="609600"/>
          </a:xfrm>
          <a:prstGeom prst="rect">
            <a:avLst/>
          </a:prstGeom>
        </p:spPr>
        <p:txBody>
          <a:bodyPr/>
          <a:lstStyle>
            <a:lvl1pPr algn="l" rtl="0" eaLnBrk="1" fontAlgn="base" hangingPunct="1">
              <a:spcBef>
                <a:spcPct val="0"/>
              </a:spcBef>
              <a:spcAft>
                <a:spcPct val="0"/>
              </a:spcAft>
              <a:defRPr sz="3200" b="1">
                <a:solidFill>
                  <a:schemeClr val="tx1"/>
                </a:solidFill>
                <a:latin typeface="微软雅黑" pitchFamily="34" charset="-122"/>
                <a:ea typeface="微软雅黑" pitchFamily="34" charset="-122"/>
                <a:cs typeface="+mj-cs"/>
              </a:defRPr>
            </a:lvl1pPr>
            <a:lvl2pPr algn="l" rtl="0" eaLnBrk="1" fontAlgn="base" hangingPunct="1">
              <a:spcBef>
                <a:spcPct val="0"/>
              </a:spcBef>
              <a:spcAft>
                <a:spcPct val="0"/>
              </a:spcAft>
              <a:defRPr sz="3200" b="1">
                <a:solidFill>
                  <a:schemeClr val="tx1"/>
                </a:solidFill>
                <a:latin typeface="Verdana" pitchFamily="34" charset="0"/>
              </a:defRPr>
            </a:lvl2pPr>
            <a:lvl3pPr algn="l" rtl="0" eaLnBrk="1" fontAlgn="base" hangingPunct="1">
              <a:spcBef>
                <a:spcPct val="0"/>
              </a:spcBef>
              <a:spcAft>
                <a:spcPct val="0"/>
              </a:spcAft>
              <a:defRPr sz="3200" b="1">
                <a:solidFill>
                  <a:schemeClr val="tx1"/>
                </a:solidFill>
                <a:latin typeface="Verdana" pitchFamily="34" charset="0"/>
              </a:defRPr>
            </a:lvl3pPr>
            <a:lvl4pPr algn="l" rtl="0" eaLnBrk="1" fontAlgn="base" hangingPunct="1">
              <a:spcBef>
                <a:spcPct val="0"/>
              </a:spcBef>
              <a:spcAft>
                <a:spcPct val="0"/>
              </a:spcAft>
              <a:defRPr sz="3200" b="1">
                <a:solidFill>
                  <a:schemeClr val="tx1"/>
                </a:solidFill>
                <a:latin typeface="Verdana" pitchFamily="34" charset="0"/>
              </a:defRPr>
            </a:lvl4pPr>
            <a:lvl5pPr algn="l" rtl="0" eaLnBrk="1" fontAlgn="base" hangingPunct="1">
              <a:spcBef>
                <a:spcPct val="0"/>
              </a:spcBef>
              <a:spcAft>
                <a:spcPct val="0"/>
              </a:spcAft>
              <a:defRPr sz="3200" b="1">
                <a:solidFill>
                  <a:schemeClr val="tx1"/>
                </a:solidFill>
                <a:latin typeface="Verdana"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a:lstStyle>
          <a:p>
            <a:r>
              <a:rPr lang="zh-CN" altLang="en-US" kern="0" dirty="0" smtClean="0"/>
              <a:t>计算机</a:t>
            </a:r>
            <a:r>
              <a:rPr lang="zh-CN" altLang="en-US" kern="0" dirty="0"/>
              <a:t>硬</a:t>
            </a:r>
            <a:r>
              <a:rPr lang="zh-CN" altLang="en-US" kern="0" dirty="0" smtClean="0"/>
              <a:t>件</a:t>
            </a:r>
            <a:endParaRPr lang="zh-CN" altLang="en-US" kern="0" dirty="0"/>
          </a:p>
        </p:txBody>
      </p:sp>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75" y="247512"/>
            <a:ext cx="4276725" cy="32099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电脑组装图-经典的diy动画 - 宝贝多多 - 宝贝多多"/>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22" y="3437827"/>
            <a:ext cx="4428451" cy="32047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a:grpSpLocks/>
          </p:cNvGrpSpPr>
          <p:nvPr/>
        </p:nvGrpSpPr>
        <p:grpSpPr bwMode="auto">
          <a:xfrm>
            <a:off x="4829562" y="4869160"/>
            <a:ext cx="4184954" cy="1354611"/>
            <a:chOff x="793" y="1440"/>
            <a:chExt cx="4491" cy="2353"/>
          </a:xfrm>
        </p:grpSpPr>
        <p:sp>
          <p:nvSpPr>
            <p:cNvPr id="5" name="Text Box 4"/>
            <p:cNvSpPr txBox="1">
              <a:spLocks noChangeArrowheads="1"/>
            </p:cNvSpPr>
            <p:nvPr/>
          </p:nvSpPr>
          <p:spPr bwMode="auto">
            <a:xfrm>
              <a:off x="2462" y="1440"/>
              <a:ext cx="1021" cy="4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zh-CN" altLang="en-US" sz="1200" dirty="0">
                  <a:latin typeface="微软雅黑" pitchFamily="34" charset="-122"/>
                  <a:ea typeface="微软雅黑" pitchFamily="34" charset="-122"/>
                </a:rPr>
                <a:t>存储器</a:t>
              </a:r>
              <a:endParaRPr kumimoji="0" lang="zh-CN" altLang="en-US" sz="1400" dirty="0">
                <a:latin typeface="微软雅黑" pitchFamily="34" charset="-122"/>
                <a:ea typeface="微软雅黑" pitchFamily="34" charset="-122"/>
              </a:endParaRPr>
            </a:p>
          </p:txBody>
        </p:sp>
        <p:sp>
          <p:nvSpPr>
            <p:cNvPr id="6" name="Text Box 5"/>
            <p:cNvSpPr txBox="1">
              <a:spLocks noChangeArrowheads="1"/>
            </p:cNvSpPr>
            <p:nvPr/>
          </p:nvSpPr>
          <p:spPr bwMode="auto">
            <a:xfrm>
              <a:off x="793" y="1440"/>
              <a:ext cx="989" cy="4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zh-CN" altLang="en-US" sz="1200" dirty="0">
                  <a:latin typeface="微软雅黑" pitchFamily="34" charset="-122"/>
                  <a:ea typeface="微软雅黑" pitchFamily="34" charset="-122"/>
                </a:rPr>
                <a:t>输入设备</a:t>
              </a:r>
            </a:p>
          </p:txBody>
        </p:sp>
        <p:sp>
          <p:nvSpPr>
            <p:cNvPr id="7" name="Text Box 6"/>
            <p:cNvSpPr txBox="1">
              <a:spLocks noChangeArrowheads="1"/>
            </p:cNvSpPr>
            <p:nvPr/>
          </p:nvSpPr>
          <p:spPr bwMode="auto">
            <a:xfrm>
              <a:off x="4333" y="1440"/>
              <a:ext cx="951" cy="4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zh-CN" altLang="en-US" sz="1200">
                  <a:latin typeface="微软雅黑" pitchFamily="34" charset="-122"/>
                  <a:ea typeface="微软雅黑" pitchFamily="34" charset="-122"/>
                </a:rPr>
                <a:t>输出设备</a:t>
              </a:r>
              <a:endParaRPr kumimoji="0" lang="zh-CN" altLang="en-US" sz="1400">
                <a:latin typeface="微软雅黑" pitchFamily="34" charset="-122"/>
                <a:ea typeface="微软雅黑" pitchFamily="34" charset="-122"/>
              </a:endParaRPr>
            </a:p>
          </p:txBody>
        </p:sp>
        <p:sp>
          <p:nvSpPr>
            <p:cNvPr id="8" name="Text Box 7"/>
            <p:cNvSpPr txBox="1">
              <a:spLocks noChangeArrowheads="1"/>
            </p:cNvSpPr>
            <p:nvPr/>
          </p:nvSpPr>
          <p:spPr bwMode="auto">
            <a:xfrm>
              <a:off x="1952" y="2586"/>
              <a:ext cx="765" cy="3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zh-CN" altLang="en-US" sz="1200">
                  <a:latin typeface="微软雅黑" pitchFamily="34" charset="-122"/>
                  <a:ea typeface="微软雅黑" pitchFamily="34" charset="-122"/>
                </a:rPr>
                <a:t>控制器</a:t>
              </a:r>
            </a:p>
          </p:txBody>
        </p:sp>
        <p:sp>
          <p:nvSpPr>
            <p:cNvPr id="9" name="Text Box 8"/>
            <p:cNvSpPr txBox="1">
              <a:spLocks noChangeArrowheads="1"/>
            </p:cNvSpPr>
            <p:nvPr/>
          </p:nvSpPr>
          <p:spPr bwMode="auto">
            <a:xfrm>
              <a:off x="3143" y="2586"/>
              <a:ext cx="765" cy="3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zh-CN" altLang="en-US" sz="1200">
                  <a:latin typeface="微软雅黑" pitchFamily="34" charset="-122"/>
                  <a:ea typeface="微软雅黑" pitchFamily="34" charset="-122"/>
                </a:rPr>
                <a:t>运算器</a:t>
              </a:r>
            </a:p>
          </p:txBody>
        </p:sp>
        <p:sp>
          <p:nvSpPr>
            <p:cNvPr id="10" name="Line 9"/>
            <p:cNvSpPr>
              <a:spLocks noChangeShapeType="1"/>
            </p:cNvSpPr>
            <p:nvPr/>
          </p:nvSpPr>
          <p:spPr bwMode="auto">
            <a:xfrm>
              <a:off x="1782" y="1669"/>
              <a:ext cx="68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1" name="Line 10"/>
            <p:cNvSpPr>
              <a:spLocks noChangeShapeType="1"/>
            </p:cNvSpPr>
            <p:nvPr/>
          </p:nvSpPr>
          <p:spPr bwMode="auto">
            <a:xfrm>
              <a:off x="3483" y="1669"/>
              <a:ext cx="85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2" name="Line 11"/>
            <p:cNvSpPr>
              <a:spLocks noChangeShapeType="1"/>
            </p:cNvSpPr>
            <p:nvPr/>
          </p:nvSpPr>
          <p:spPr bwMode="auto">
            <a:xfrm>
              <a:off x="2632" y="1899"/>
              <a:ext cx="0" cy="683"/>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3" name="Line 12"/>
            <p:cNvSpPr>
              <a:spLocks noChangeShapeType="1"/>
            </p:cNvSpPr>
            <p:nvPr/>
          </p:nvSpPr>
          <p:spPr bwMode="auto">
            <a:xfrm>
              <a:off x="3228" y="1899"/>
              <a:ext cx="0" cy="683"/>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4" name="Line 13"/>
            <p:cNvSpPr>
              <a:spLocks noChangeShapeType="1"/>
            </p:cNvSpPr>
            <p:nvPr/>
          </p:nvSpPr>
          <p:spPr bwMode="auto">
            <a:xfrm flipV="1">
              <a:off x="3483" y="1913"/>
              <a:ext cx="0" cy="673"/>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5" name="Line 14"/>
            <p:cNvSpPr>
              <a:spLocks noChangeShapeType="1"/>
            </p:cNvSpPr>
            <p:nvPr/>
          </p:nvSpPr>
          <p:spPr bwMode="auto">
            <a:xfrm>
              <a:off x="2462" y="1903"/>
              <a:ext cx="0" cy="68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6" name="Line 15"/>
            <p:cNvSpPr>
              <a:spLocks noChangeShapeType="1"/>
            </p:cNvSpPr>
            <p:nvPr/>
          </p:nvSpPr>
          <p:spPr bwMode="auto">
            <a:xfrm flipV="1">
              <a:off x="2122" y="1823"/>
              <a:ext cx="340" cy="75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7" name="Line 16"/>
            <p:cNvSpPr>
              <a:spLocks noChangeShapeType="1"/>
            </p:cNvSpPr>
            <p:nvPr/>
          </p:nvSpPr>
          <p:spPr bwMode="auto">
            <a:xfrm>
              <a:off x="2717" y="2740"/>
              <a:ext cx="42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8" name="Line 17"/>
            <p:cNvSpPr>
              <a:spLocks noChangeShapeType="1"/>
            </p:cNvSpPr>
            <p:nvPr/>
          </p:nvSpPr>
          <p:spPr bwMode="auto">
            <a:xfrm flipH="1">
              <a:off x="2717" y="2891"/>
              <a:ext cx="42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19" name="Line 18"/>
            <p:cNvSpPr>
              <a:spLocks noChangeShapeType="1"/>
            </p:cNvSpPr>
            <p:nvPr/>
          </p:nvSpPr>
          <p:spPr bwMode="auto">
            <a:xfrm>
              <a:off x="1612" y="1899"/>
              <a:ext cx="0" cy="75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0" name="Line 19"/>
            <p:cNvSpPr>
              <a:spLocks noChangeShapeType="1"/>
            </p:cNvSpPr>
            <p:nvPr/>
          </p:nvSpPr>
          <p:spPr bwMode="auto">
            <a:xfrm>
              <a:off x="1612" y="2662"/>
              <a:ext cx="3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1" name="Line 20"/>
            <p:cNvSpPr>
              <a:spLocks noChangeShapeType="1"/>
            </p:cNvSpPr>
            <p:nvPr/>
          </p:nvSpPr>
          <p:spPr bwMode="auto">
            <a:xfrm flipH="1">
              <a:off x="1357" y="2816"/>
              <a:ext cx="5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2" name="Line 21"/>
            <p:cNvSpPr>
              <a:spLocks noChangeShapeType="1"/>
            </p:cNvSpPr>
            <p:nvPr/>
          </p:nvSpPr>
          <p:spPr bwMode="auto">
            <a:xfrm flipV="1">
              <a:off x="1357" y="1899"/>
              <a:ext cx="0" cy="91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3" name="Line 22"/>
            <p:cNvSpPr>
              <a:spLocks noChangeShapeType="1"/>
            </p:cNvSpPr>
            <p:nvPr/>
          </p:nvSpPr>
          <p:spPr bwMode="auto">
            <a:xfrm>
              <a:off x="2547" y="2969"/>
              <a:ext cx="0" cy="1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4" name="Line 23"/>
            <p:cNvSpPr>
              <a:spLocks noChangeShapeType="1"/>
            </p:cNvSpPr>
            <p:nvPr/>
          </p:nvSpPr>
          <p:spPr bwMode="auto">
            <a:xfrm>
              <a:off x="2547" y="312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5" name="Line 24"/>
            <p:cNvSpPr>
              <a:spLocks noChangeShapeType="1"/>
            </p:cNvSpPr>
            <p:nvPr/>
          </p:nvSpPr>
          <p:spPr bwMode="auto">
            <a:xfrm flipV="1">
              <a:off x="4419" y="1960"/>
              <a:ext cx="0" cy="113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6" name="Line 25"/>
            <p:cNvSpPr>
              <a:spLocks noChangeShapeType="1"/>
            </p:cNvSpPr>
            <p:nvPr/>
          </p:nvSpPr>
          <p:spPr bwMode="auto">
            <a:xfrm>
              <a:off x="4759" y="1899"/>
              <a:ext cx="0" cy="13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7" name="Line 26"/>
            <p:cNvSpPr>
              <a:spLocks noChangeShapeType="1"/>
            </p:cNvSpPr>
            <p:nvPr/>
          </p:nvSpPr>
          <p:spPr bwMode="auto">
            <a:xfrm flipH="1">
              <a:off x="2292" y="3274"/>
              <a:ext cx="246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8" name="Line 27"/>
            <p:cNvSpPr>
              <a:spLocks noChangeShapeType="1"/>
            </p:cNvSpPr>
            <p:nvPr/>
          </p:nvSpPr>
          <p:spPr bwMode="auto">
            <a:xfrm flipV="1">
              <a:off x="2292" y="2969"/>
              <a:ext cx="0" cy="30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29" name="Rectangle 28"/>
            <p:cNvSpPr>
              <a:spLocks noChangeArrowheads="1"/>
            </p:cNvSpPr>
            <p:nvPr/>
          </p:nvSpPr>
          <p:spPr bwMode="auto">
            <a:xfrm>
              <a:off x="1837" y="2432"/>
              <a:ext cx="2268" cy="1361"/>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endParaRPr lang="zh-CN" altLang="en-US" sz="2000"/>
            </a:p>
          </p:txBody>
        </p:sp>
        <p:sp>
          <p:nvSpPr>
            <p:cNvPr id="30" name="Text Box 29"/>
            <p:cNvSpPr txBox="1">
              <a:spLocks noChangeArrowheads="1"/>
            </p:cNvSpPr>
            <p:nvPr/>
          </p:nvSpPr>
          <p:spPr bwMode="auto">
            <a:xfrm>
              <a:off x="2704" y="3297"/>
              <a:ext cx="81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defPPr>
                <a:defRPr lang="zh-CN"/>
              </a:defPPr>
              <a:lvl1pPr algn="ctr" rtl="0" fontAlgn="base">
                <a:spcBef>
                  <a:spcPct val="0"/>
                </a:spcBef>
                <a:spcAft>
                  <a:spcPct val="0"/>
                </a:spcAft>
                <a:defRPr kumimoji="1" sz="2800" b="1" kern="1200">
                  <a:solidFill>
                    <a:schemeClr val="tx1"/>
                  </a:solidFill>
                  <a:latin typeface="Arial" charset="0"/>
                  <a:ea typeface="黑体" pitchFamily="2" charset="-122"/>
                  <a:cs typeface="+mn-cs"/>
                </a:defRPr>
              </a:lvl1pPr>
              <a:lvl2pPr marL="457200" algn="ctr" rtl="0" fontAlgn="base">
                <a:spcBef>
                  <a:spcPct val="0"/>
                </a:spcBef>
                <a:spcAft>
                  <a:spcPct val="0"/>
                </a:spcAft>
                <a:defRPr kumimoji="1" sz="2800" b="1" kern="1200">
                  <a:solidFill>
                    <a:schemeClr val="tx1"/>
                  </a:solidFill>
                  <a:latin typeface="Arial" charset="0"/>
                  <a:ea typeface="黑体" pitchFamily="2" charset="-122"/>
                  <a:cs typeface="+mn-cs"/>
                </a:defRPr>
              </a:lvl2pPr>
              <a:lvl3pPr marL="914400" algn="ctr" rtl="0" fontAlgn="base">
                <a:spcBef>
                  <a:spcPct val="0"/>
                </a:spcBef>
                <a:spcAft>
                  <a:spcPct val="0"/>
                </a:spcAft>
                <a:defRPr kumimoji="1" sz="2800" b="1" kern="1200">
                  <a:solidFill>
                    <a:schemeClr val="tx1"/>
                  </a:solidFill>
                  <a:latin typeface="Arial" charset="0"/>
                  <a:ea typeface="黑体" pitchFamily="2" charset="-122"/>
                  <a:cs typeface="+mn-cs"/>
                </a:defRPr>
              </a:lvl3pPr>
              <a:lvl4pPr marL="1371600" algn="ctr" rtl="0" fontAlgn="base">
                <a:spcBef>
                  <a:spcPct val="0"/>
                </a:spcBef>
                <a:spcAft>
                  <a:spcPct val="0"/>
                </a:spcAft>
                <a:defRPr kumimoji="1" sz="2800" b="1" kern="1200">
                  <a:solidFill>
                    <a:schemeClr val="tx1"/>
                  </a:solidFill>
                  <a:latin typeface="Arial" charset="0"/>
                  <a:ea typeface="黑体" pitchFamily="2" charset="-122"/>
                  <a:cs typeface="+mn-cs"/>
                </a:defRPr>
              </a:lvl4pPr>
              <a:lvl5pPr marL="1828800" algn="ctr" rtl="0" fontAlgn="base">
                <a:spcBef>
                  <a:spcPct val="0"/>
                </a:spcBef>
                <a:spcAft>
                  <a:spcPct val="0"/>
                </a:spcAft>
                <a:defRPr kumimoji="1" sz="2800" b="1" kern="1200">
                  <a:solidFill>
                    <a:schemeClr val="tx1"/>
                  </a:solidFill>
                  <a:latin typeface="Arial" charset="0"/>
                  <a:ea typeface="黑体" pitchFamily="2" charset="-122"/>
                  <a:cs typeface="+mn-cs"/>
                </a:defRPr>
              </a:lvl5pPr>
              <a:lvl6pPr marL="2286000" algn="l" defTabSz="914400" rtl="0" eaLnBrk="1" latinLnBrk="0" hangingPunct="1">
                <a:defRPr kumimoji="1" sz="2800" b="1" kern="1200">
                  <a:solidFill>
                    <a:schemeClr val="tx1"/>
                  </a:solidFill>
                  <a:latin typeface="Arial" charset="0"/>
                  <a:ea typeface="黑体" pitchFamily="2" charset="-122"/>
                  <a:cs typeface="+mn-cs"/>
                </a:defRPr>
              </a:lvl6pPr>
              <a:lvl7pPr marL="2743200" algn="l" defTabSz="914400" rtl="0" eaLnBrk="1" latinLnBrk="0" hangingPunct="1">
                <a:defRPr kumimoji="1" sz="2800" b="1" kern="1200">
                  <a:solidFill>
                    <a:schemeClr val="tx1"/>
                  </a:solidFill>
                  <a:latin typeface="Arial" charset="0"/>
                  <a:ea typeface="黑体" pitchFamily="2" charset="-122"/>
                  <a:cs typeface="+mn-cs"/>
                </a:defRPr>
              </a:lvl7pPr>
              <a:lvl8pPr marL="3200400" algn="l" defTabSz="914400" rtl="0" eaLnBrk="1" latinLnBrk="0" hangingPunct="1">
                <a:defRPr kumimoji="1" sz="2800" b="1" kern="1200">
                  <a:solidFill>
                    <a:schemeClr val="tx1"/>
                  </a:solidFill>
                  <a:latin typeface="Arial" charset="0"/>
                  <a:ea typeface="黑体" pitchFamily="2" charset="-122"/>
                  <a:cs typeface="+mn-cs"/>
                </a:defRPr>
              </a:lvl8pPr>
              <a:lvl9pPr marL="3657600" algn="l" defTabSz="914400" rtl="0" eaLnBrk="1" latinLnBrk="0" hangingPunct="1">
                <a:defRPr kumimoji="1" sz="2800" b="1" kern="1200">
                  <a:solidFill>
                    <a:schemeClr val="tx1"/>
                  </a:solidFill>
                  <a:latin typeface="Arial" charset="0"/>
                  <a:ea typeface="黑体" pitchFamily="2" charset="-122"/>
                  <a:cs typeface="+mn-cs"/>
                </a:defRPr>
              </a:lvl9pPr>
            </a:lstStyle>
            <a:p>
              <a:pPr algn="just">
                <a:spcBef>
                  <a:spcPct val="45000"/>
                </a:spcBef>
              </a:pPr>
              <a:r>
                <a:rPr kumimoji="0" lang="en-US" altLang="zh-CN" sz="1200">
                  <a:latin typeface="微软雅黑" pitchFamily="34" charset="-122"/>
                  <a:ea typeface="微软雅黑" pitchFamily="34" charset="-122"/>
                </a:rPr>
                <a:t>CPU</a:t>
              </a:r>
              <a:endParaRPr kumimoji="0" lang="en-US" altLang="zh-CN" sz="1400">
                <a:latin typeface="微软雅黑" pitchFamily="34" charset="-122"/>
                <a:ea typeface="微软雅黑" pitchFamily="34" charset="-122"/>
              </a:endParaRPr>
            </a:p>
          </p:txBody>
        </p:sp>
      </p:grpSp>
      <p:pic>
        <p:nvPicPr>
          <p:cNvPr id="45"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737" y="247512"/>
            <a:ext cx="4253753" cy="31903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50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24betty_wave">
  <a:themeElements>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fontScheme name="024betty_wave">
      <a:majorFont>
        <a:latin typeface="Verdana"/>
        <a:ea typeface=""/>
        <a:cs typeface=""/>
      </a:majorFont>
      <a:minorFont>
        <a:latin typeface="Verdana"/>
        <a:ea typeface=""/>
        <a:cs typeface=""/>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a:spAutoFit/>
      </a:bodyPr>
      <a:lstStyle>
        <a:defPPr>
          <a:spcAft>
            <a:spcPts val="0"/>
          </a:spcAft>
          <a:defRPr kern="0">
            <a:solidFill>
              <a:srgbClr val="800000"/>
            </a:solidFill>
            <a:latin typeface="Courier New"/>
            <a:ea typeface="宋体"/>
            <a:cs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charset="0"/>
          </a:defRPr>
        </a:defPPr>
      </a:lstStyle>
    </a:lnDef>
  </a:objectDefaults>
  <a:extraClrSchemeLst>
    <a:extraClrScheme>
      <a:clrScheme name="024betty_wave 1">
        <a:dk1>
          <a:srgbClr val="000000"/>
        </a:dk1>
        <a:lt1>
          <a:srgbClr val="FFFFFF"/>
        </a:lt1>
        <a:dk2>
          <a:srgbClr val="003060"/>
        </a:dk2>
        <a:lt2>
          <a:srgbClr val="969696"/>
        </a:lt2>
        <a:accent1>
          <a:srgbClr val="FF9900"/>
        </a:accent1>
        <a:accent2>
          <a:srgbClr val="336387"/>
        </a:accent2>
        <a:accent3>
          <a:srgbClr val="FFFFFF"/>
        </a:accent3>
        <a:accent4>
          <a:srgbClr val="000000"/>
        </a:accent4>
        <a:accent5>
          <a:srgbClr val="FFCAAA"/>
        </a:accent5>
        <a:accent6>
          <a:srgbClr val="2D597A"/>
        </a:accent6>
        <a:hlink>
          <a:srgbClr val="66CAE2"/>
        </a:hlink>
        <a:folHlink>
          <a:srgbClr val="CCECFF"/>
        </a:folHlink>
      </a:clrScheme>
      <a:clrMap bg1="lt1" tx1="dk1" bg2="lt2" tx2="dk2" accent1="accent1" accent2="accent2" accent3="accent3" accent4="accent4" accent5="accent5" accent6="accent6" hlink="hlink" folHlink="folHlink"/>
    </a:extraClrScheme>
    <a:extraClrScheme>
      <a:clrScheme name="024betty_wave 2">
        <a:dk1>
          <a:srgbClr val="000000"/>
        </a:dk1>
        <a:lt1>
          <a:srgbClr val="FFFFFF"/>
        </a:lt1>
        <a:dk2>
          <a:srgbClr val="000066"/>
        </a:dk2>
        <a:lt2>
          <a:srgbClr val="969696"/>
        </a:lt2>
        <a:accent1>
          <a:srgbClr val="33CCCC"/>
        </a:accent1>
        <a:accent2>
          <a:srgbClr val="333399"/>
        </a:accent2>
        <a:accent3>
          <a:srgbClr val="FFFFFF"/>
        </a:accent3>
        <a:accent4>
          <a:srgbClr val="000000"/>
        </a:accent4>
        <a:accent5>
          <a:srgbClr val="ADE2E2"/>
        </a:accent5>
        <a:accent6>
          <a:srgbClr val="2D2D8A"/>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clrMap bg1="lt1" tx1="dk1" bg2="lt2" tx2="dk2" accent1="accent1" accent2="accent2" accent3="accent3" accent4="accent4" accent5="accent5" accent6="accent6" hlink="hlink" folHlink="folHlink"/>
    </a:extraClrScheme>
    <a:extraClrScheme>
      <a:clrScheme name="024betty_wave 4">
        <a:dk1>
          <a:srgbClr val="000000"/>
        </a:dk1>
        <a:lt1>
          <a:srgbClr val="FFFFFF"/>
        </a:lt1>
        <a:dk2>
          <a:srgbClr val="003060"/>
        </a:dk2>
        <a:lt2>
          <a:srgbClr val="969696"/>
        </a:lt2>
        <a:accent1>
          <a:srgbClr val="CCCC00"/>
        </a:accent1>
        <a:accent2>
          <a:srgbClr val="336387"/>
        </a:accent2>
        <a:accent3>
          <a:srgbClr val="FFFFFF"/>
        </a:accent3>
        <a:accent4>
          <a:srgbClr val="000000"/>
        </a:accent4>
        <a:accent5>
          <a:srgbClr val="E2E2AA"/>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024betty_wave</Template>
  <TotalTime>11017</TotalTime>
  <Words>4339</Words>
  <Application>Microsoft Office PowerPoint</Application>
  <PresentationFormat>On-screen Show (4:3)</PresentationFormat>
  <Paragraphs>329</Paragraphs>
  <Slides>33</Slides>
  <Notes>15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024betty_wave</vt:lpstr>
      <vt:lpstr>程序设计的基础知识 -Computer &amp; Program</vt:lpstr>
      <vt:lpstr>主要内容</vt:lpstr>
      <vt:lpstr>计算机的发展历史</vt:lpstr>
      <vt:lpstr>计算机的发展历史 </vt:lpstr>
      <vt:lpstr>电子计算机的发展历程</vt:lpstr>
      <vt:lpstr>计算机的发展历史</vt:lpstr>
      <vt:lpstr>PowerPoint Presentation</vt:lpstr>
      <vt:lpstr>计算机</vt:lpstr>
      <vt:lpstr>PowerPoint Presentation</vt:lpstr>
      <vt:lpstr>计算机的基本组成 </vt:lpstr>
      <vt:lpstr>人机如何交流？</vt:lpstr>
      <vt:lpstr>机器执行的程序</vt:lpstr>
      <vt:lpstr>汇编语言（Assembly Language）</vt:lpstr>
      <vt:lpstr>高级语言（High-level Language）</vt:lpstr>
      <vt:lpstr>程序设计语言</vt:lpstr>
      <vt:lpstr>计算机程序设计语言的历史</vt:lpstr>
      <vt:lpstr>计算机程序设计语言的历史</vt:lpstr>
      <vt:lpstr>计算机程序设计语言的历史</vt:lpstr>
      <vt:lpstr>Python语言介绍</vt:lpstr>
      <vt:lpstr>Python语言的特点</vt:lpstr>
      <vt:lpstr>安装与使用Python</vt:lpstr>
      <vt:lpstr>Hello, World!</vt:lpstr>
      <vt:lpstr>控制台和脚本的比较</vt:lpstr>
      <vt:lpstr>程序设计语言执行过程</vt:lpstr>
      <vt:lpstr>程序设计语言执行过程</vt:lpstr>
      <vt:lpstr>程序设计语言执行过程</vt:lpstr>
      <vt:lpstr>程序设计语言执行过程</vt:lpstr>
      <vt:lpstr>PowerPoint Presentation</vt:lpstr>
      <vt:lpstr>PowerPoint Presentation</vt:lpstr>
      <vt:lpstr>PowerPoint Presentation</vt:lpstr>
      <vt:lpstr>作业3：安装Python</vt:lpstr>
      <vt:lpstr>作业3.3代码</vt:lpstr>
      <vt:lpstr>Thank you</vt:lpstr>
    </vt:vector>
  </TitlesOfParts>
  <Company>www.hit.edu.cn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程序设计的基础知识</dc:title>
  <dc:creator>哈尔滨工业大学</dc:creator>
  <cp:lastModifiedBy>dell</cp:lastModifiedBy>
  <cp:revision>545</cp:revision>
  <dcterms:created xsi:type="dcterms:W3CDTF">2013-03-18T05:12:46Z</dcterms:created>
  <dcterms:modified xsi:type="dcterms:W3CDTF">2014-10-07T12:49:10Z</dcterms:modified>
</cp:coreProperties>
</file>